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12/15/2019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i="1" dirty="0" smtClean="0">
                <a:solidFill>
                  <a:schemeClr val="accent1"/>
                </a:solidFill>
                <a:cs typeface="Kufi Extended Outline" panose="04010401010101010101" pitchFamily="82" charset="-78"/>
              </a:rPr>
              <a:t>العمارة الرومانية</a:t>
            </a:r>
            <a:endParaRPr lang="ar-SA" b="1" i="1" dirty="0">
              <a:solidFill>
                <a:schemeClr val="accent1"/>
              </a:solidFill>
              <a:cs typeface="Kufi Extended Outline" panose="04010401010101010101" pitchFamily="82" charset="-78"/>
            </a:endParaRPr>
          </a:p>
        </p:txBody>
      </p:sp>
      <p:sp>
        <p:nvSpPr>
          <p:cNvPr id="3" name="عنوان فرعي 2"/>
          <p:cNvSpPr>
            <a:spLocks noGrp="1"/>
          </p:cNvSpPr>
          <p:nvPr>
            <p:ph type="subTitle" idx="1"/>
          </p:nvPr>
        </p:nvSpPr>
        <p:spPr/>
        <p:txBody>
          <a:bodyPr>
            <a:normAutofit/>
          </a:bodyPr>
          <a:lstStyle/>
          <a:p>
            <a:r>
              <a:rPr lang="ar-SA" sz="3600" b="1" i="1" dirty="0">
                <a:solidFill>
                  <a:schemeClr val="accent1"/>
                </a:solidFill>
                <a:cs typeface="Kufi Extended Outline" panose="04010401010101010101" pitchFamily="82" charset="-78"/>
              </a:rPr>
              <a:t>حلقة بحث</a:t>
            </a:r>
          </a:p>
        </p:txBody>
      </p:sp>
    </p:spTree>
    <p:extLst>
      <p:ext uri="{BB962C8B-B14F-4D97-AF65-F5344CB8AC3E}">
        <p14:creationId xmlns:p14="http://schemas.microsoft.com/office/powerpoint/2010/main" val="248620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أقواس النصر</a:t>
            </a:r>
            <a:endParaRPr lang="ar-SA" dirty="0"/>
          </a:p>
        </p:txBody>
      </p:sp>
      <p:sp>
        <p:nvSpPr>
          <p:cNvPr id="6" name="عنصر نائب للمحتوى 5"/>
          <p:cNvSpPr>
            <a:spLocks noGrp="1"/>
          </p:cNvSpPr>
          <p:nvPr>
            <p:ph idx="1"/>
          </p:nvPr>
        </p:nvSpPr>
        <p:spPr>
          <a:xfrm>
            <a:off x="2592924" y="1460500"/>
            <a:ext cx="8911687" cy="5232400"/>
          </a:xfrm>
        </p:spPr>
        <p:txBody>
          <a:bodyPr/>
          <a:lstStyle/>
          <a:p>
            <a:pPr marL="0" indent="0">
              <a:buNone/>
            </a:pPr>
            <a:endParaRPr lang="ar-SA" dirty="0"/>
          </a:p>
          <a:p>
            <a:r>
              <a:rPr lang="ar-SA" dirty="0"/>
              <a:t>هي عبارة عن بناء ضخم من الحجارة مزين بنقوش تاريخية متصلة به أعمدة محمولة على قواعد مرتفعة تحمل تتمة البناء بشكل دورة منقوش عليها بالكتابة السبب الذي شيد من اجله حيث كانت تشير للأباطرة والقواد تذكاراً لانتصاراتهم وقد استعمل الطرازين </a:t>
            </a:r>
            <a:r>
              <a:rPr lang="ar-SA" dirty="0" err="1"/>
              <a:t>الكرونيشي</a:t>
            </a:r>
            <a:r>
              <a:rPr lang="ar-SA" dirty="0"/>
              <a:t> والمركب وأشهرهما :</a:t>
            </a:r>
          </a:p>
          <a:p>
            <a:r>
              <a:rPr lang="ar-SA" dirty="0"/>
              <a:t>1. قوس نصر </a:t>
            </a:r>
            <a:r>
              <a:rPr lang="ar-SA" dirty="0" err="1"/>
              <a:t>تيتوس</a:t>
            </a:r>
            <a:r>
              <a:rPr lang="ar-SA" dirty="0"/>
              <a:t> شيد عام 18 ق.م، في بيت المقدس وهو قوس ذو فتحة واحدة وعلى الواجهتين نصف أعمدة ملتصقة وفي الأركان ثلاثة أرباع عمود على النظام المركب.</a:t>
            </a:r>
          </a:p>
          <a:p>
            <a:r>
              <a:rPr lang="ar-SA" dirty="0"/>
              <a:t>2. قوس نصر </a:t>
            </a:r>
            <a:r>
              <a:rPr lang="ar-SA" dirty="0" err="1"/>
              <a:t>سيتمس</a:t>
            </a:r>
            <a:r>
              <a:rPr lang="ar-SA" dirty="0"/>
              <a:t> شيد عام 204، وهو قوس ذو ثلاث فتحات مصنوع من الرخام الأبيض وترتكز عقوده على أكتاف في مقدمتها أعمدة على النظام المركب، ويحتوي الكتف القبلي على سلم يوصل إلى الأعلى. ومن أشهر وأفضل الأقواس الرومانية أيضاً قوس الإمبراطور </a:t>
            </a:r>
            <a:r>
              <a:rPr lang="ar-SA" dirty="0" err="1"/>
              <a:t>قسنطنطين</a:t>
            </a:r>
            <a:r>
              <a:rPr lang="ar-SA" dirty="0"/>
              <a:t> الذي شيد في عام 315 ق.م.</a:t>
            </a:r>
          </a:p>
        </p:txBody>
      </p:sp>
    </p:spTree>
    <p:extLst>
      <p:ext uri="{BB962C8B-B14F-4D97-AF65-F5344CB8AC3E}">
        <p14:creationId xmlns:p14="http://schemas.microsoft.com/office/powerpoint/2010/main" val="1267944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صورة توضيحية للأقواس الرومانية</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6" y="1905000"/>
            <a:ext cx="8911686" cy="4952999"/>
          </a:xfrm>
        </p:spPr>
      </p:pic>
    </p:spTree>
    <p:extLst>
      <p:ext uri="{BB962C8B-B14F-4D97-AF65-F5344CB8AC3E}">
        <p14:creationId xmlns:p14="http://schemas.microsoft.com/office/powerpoint/2010/main" val="855755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المساكن الرومانية</a:t>
            </a:r>
            <a:endParaRPr lang="ar-SA" dirty="0"/>
          </a:p>
        </p:txBody>
      </p:sp>
      <p:pic>
        <p:nvPicPr>
          <p:cNvPr id="5" name="عنصر نائب للمحتوى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592924" y="2032000"/>
            <a:ext cx="2972057" cy="3871844"/>
          </a:xfrm>
        </p:spPr>
      </p:pic>
      <p:sp>
        <p:nvSpPr>
          <p:cNvPr id="4" name="عنصر نائب للمحتوى 3"/>
          <p:cNvSpPr>
            <a:spLocks noGrp="1"/>
          </p:cNvSpPr>
          <p:nvPr>
            <p:ph sz="half" idx="2"/>
          </p:nvPr>
        </p:nvSpPr>
        <p:spPr>
          <a:xfrm>
            <a:off x="5564982" y="1422400"/>
            <a:ext cx="6360318" cy="5143500"/>
          </a:xfrm>
        </p:spPr>
        <p:txBody>
          <a:bodyPr>
            <a:normAutofit/>
          </a:bodyPr>
          <a:lstStyle/>
          <a:p>
            <a:pPr marL="0" indent="0">
              <a:buNone/>
            </a:pPr>
            <a:endParaRPr lang="ar-SA" dirty="0"/>
          </a:p>
          <a:p>
            <a:r>
              <a:rPr lang="ar-SA" dirty="0"/>
              <a:t>تنقسم المساكن الرومانية إلى نوعين رئيسيين هما:</a:t>
            </a:r>
          </a:p>
          <a:p>
            <a:r>
              <a:rPr lang="ar-SA" dirty="0"/>
              <a:t>1. مسكن العائلة المفردة وهو النوع المفضل من المساكن الفردية المخصصة لسكن الأسر الغنية من معالمه المميزة وجود صالة مربعة أو مستطيلة تتوسط المسكن مضاءة من السقف تتجمع حولها الحجرات ويحمل السقف المفتوح إلي السماء عند أركان الفتحة أربعة أعمدة </a:t>
            </a:r>
            <a:r>
              <a:rPr lang="ar-SA" dirty="0" err="1"/>
              <a:t>كورنثية</a:t>
            </a:r>
            <a:r>
              <a:rPr lang="ar-SA" dirty="0"/>
              <a:t> وفي أرضية هذه الصالة حوض غير عميق يستقبل مياه المطر من فتحة السقف وتتصل هذه الصالة بحديقة خارجية ويحيط بالمسكن </a:t>
            </a:r>
            <a:r>
              <a:rPr lang="ar-SA" dirty="0" err="1"/>
              <a:t>حوائط</a:t>
            </a:r>
            <a:r>
              <a:rPr lang="ar-SA" dirty="0"/>
              <a:t> صماء لحجبه عن الشارع وتوفير عوامل الخصوصية.</a:t>
            </a:r>
          </a:p>
          <a:p>
            <a:r>
              <a:rPr lang="ar-SA" dirty="0"/>
              <a:t>2. مجمع المساكن عبارة عن عدة مساكن مجتمعة في مبنى واحد وهي مبنية من الخرسانة والطوب تشكل في مجموعها ومن تكويناتها أفنية داخلية ويحتوي الدور الأرضي على محلات تجارية وحواصل ودكاكين وحانات ولم تكن لها علاقة بالمساكن العلوية، وتصل الأدوار السكنية في المباني من حيث الارتفاع إلى خمس طوابق.</a:t>
            </a:r>
          </a:p>
        </p:txBody>
      </p:sp>
    </p:spTree>
    <p:extLst>
      <p:ext uri="{BB962C8B-B14F-4D97-AF65-F5344CB8AC3E}">
        <p14:creationId xmlns:p14="http://schemas.microsoft.com/office/powerpoint/2010/main" val="3010220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الأعمدة الرومانية</a:t>
            </a:r>
            <a:endParaRPr lang="ar-SA" dirty="0"/>
          </a:p>
        </p:txBody>
      </p:sp>
      <p:sp>
        <p:nvSpPr>
          <p:cNvPr id="3" name="عنصر نائب للمحتوى 2"/>
          <p:cNvSpPr>
            <a:spLocks noGrp="1"/>
          </p:cNvSpPr>
          <p:nvPr>
            <p:ph idx="1"/>
          </p:nvPr>
        </p:nvSpPr>
        <p:spPr>
          <a:xfrm>
            <a:off x="2589212" y="1295400"/>
            <a:ext cx="9602788" cy="5562600"/>
          </a:xfrm>
        </p:spPr>
        <p:txBody>
          <a:bodyPr>
            <a:normAutofit lnSpcReduction="10000"/>
          </a:bodyPr>
          <a:lstStyle/>
          <a:p>
            <a:pPr marL="0" indent="0">
              <a:buNone/>
            </a:pPr>
            <a:endParaRPr lang="ar-SA" dirty="0"/>
          </a:p>
          <a:p>
            <a:r>
              <a:rPr lang="ar-SA" dirty="0"/>
              <a:t>النمط المعماري للأعمدة الرومانية جاءت طرز الأعمدة الرومانية على ثلاث أنواع هي :</a:t>
            </a:r>
          </a:p>
          <a:p>
            <a:r>
              <a:rPr lang="ar-SA" dirty="0"/>
              <a:t>1 - الطراز الدوري </a:t>
            </a:r>
            <a:r>
              <a:rPr lang="en-US" dirty="0"/>
              <a:t>Doric </a:t>
            </a:r>
            <a:r>
              <a:rPr lang="ar-SA" dirty="0"/>
              <a:t>ظهر في سواحل </a:t>
            </a:r>
            <a:r>
              <a:rPr lang="ar-SA" dirty="0" err="1"/>
              <a:t>البيلوبونيز</a:t>
            </a:r>
            <a:r>
              <a:rPr lang="ar-SA" dirty="0"/>
              <a:t> وإيطاليا وصقلية لم ينسب إلى الأم الدورية، ونشأ منه نوعان : الدوري الإغريقي، والدوري الروماني.</a:t>
            </a:r>
          </a:p>
          <a:p>
            <a:r>
              <a:rPr lang="ar-SA" dirty="0"/>
              <a:t>2 - الطراز </a:t>
            </a:r>
            <a:r>
              <a:rPr lang="ar-SA" dirty="0" err="1"/>
              <a:t>اليوني</a:t>
            </a:r>
            <a:r>
              <a:rPr lang="ar-SA" dirty="0"/>
              <a:t> </a:t>
            </a:r>
            <a:r>
              <a:rPr lang="en-US" dirty="0"/>
              <a:t>Ionic </a:t>
            </a:r>
            <a:r>
              <a:rPr lang="ar-SA" dirty="0"/>
              <a:t>ويعتقد بأن جذوره تعود إلى أصول رافديه وحيثية وظهر في العمارة الكنعانية الفينيقية وتوجد أمثله له في الأطلال الفينيقية بما يدعى (السابق </a:t>
            </a:r>
            <a:r>
              <a:rPr lang="ar-SA" dirty="0" err="1"/>
              <a:t>للايوني</a:t>
            </a:r>
            <a:r>
              <a:rPr lang="ar-SA" dirty="0"/>
              <a:t> ,(</a:t>
            </a:r>
            <a:r>
              <a:rPr lang="en-US" dirty="0" err="1"/>
              <a:t>Preionic</a:t>
            </a:r>
            <a:r>
              <a:rPr lang="en-US" dirty="0"/>
              <a:t> </a:t>
            </a:r>
            <a:r>
              <a:rPr lang="ar-SA" dirty="0"/>
              <a:t>ثم تسنى له الانتقال إلى اليونان عن طريق آسيا الصغرى وانتشر بها أواسط القرن السادس قبل الميلاد ،ثم إلى سواحل بحر إيجة وبعض الأراضي الشرقية التي كانت تحت حكم اليونان.</a:t>
            </a:r>
          </a:p>
          <a:p>
            <a:r>
              <a:rPr lang="ar-SA" dirty="0"/>
              <a:t>3 - الطراز </a:t>
            </a:r>
            <a:r>
              <a:rPr lang="ar-SA" dirty="0" err="1"/>
              <a:t>الكورنثي</a:t>
            </a:r>
            <a:r>
              <a:rPr lang="ar-SA" dirty="0"/>
              <a:t> </a:t>
            </a:r>
            <a:r>
              <a:rPr lang="en-US" dirty="0"/>
              <a:t>Corinthian ،</a:t>
            </a:r>
            <a:r>
              <a:rPr lang="ar-SA" dirty="0"/>
              <a:t>وورد من أصول العمارة المصرية ثم انتقل إلى الإغريق ونشأ في مدينة أثينا في القرن الخامس قبل الميلاد، واشتقت تسميته من مدينة </a:t>
            </a:r>
            <a:r>
              <a:rPr lang="ar-SA" dirty="0" err="1"/>
              <a:t>كورنث</a:t>
            </a:r>
            <a:r>
              <a:rPr lang="ar-SA" dirty="0"/>
              <a:t> اليونانية، وطوره الرومان في حقبة لاحقة. ويتشكل تاجه من نسقين من أوراق نبات </a:t>
            </a:r>
            <a:r>
              <a:rPr lang="ar-SA" dirty="0" err="1"/>
              <a:t>الأقنثا</a:t>
            </a:r>
            <a:r>
              <a:rPr lang="ar-SA" dirty="0"/>
              <a:t>. وظهر من هذا الطراز نوعان : </a:t>
            </a:r>
            <a:r>
              <a:rPr lang="ar-SA" dirty="0" err="1"/>
              <a:t>الكورنثي</a:t>
            </a:r>
            <a:r>
              <a:rPr lang="ar-SA" dirty="0"/>
              <a:t> الإغريقي، </a:t>
            </a:r>
            <a:r>
              <a:rPr lang="ar-SA" dirty="0" err="1"/>
              <a:t>والكورنثي</a:t>
            </a:r>
            <a:r>
              <a:rPr lang="ar-SA" dirty="0"/>
              <a:t> الروماني.</a:t>
            </a:r>
          </a:p>
          <a:p>
            <a:r>
              <a:rPr lang="ar-SA" dirty="0"/>
              <a:t>واستعمل الرومان في عمارتهم نفس طرز الأعمدة الإغريقية الدوري والايوني </a:t>
            </a:r>
            <a:r>
              <a:rPr lang="ar-SA" dirty="0" err="1"/>
              <a:t>والكورنثي</a:t>
            </a:r>
            <a:r>
              <a:rPr lang="ar-SA" dirty="0"/>
              <a:t>، وأدخلوا عليها بعض التعديلات، كما طوروا الطراز الدوري فعرف باسم : الدوري الروماني، وكذلك </a:t>
            </a:r>
            <a:r>
              <a:rPr lang="ar-SA" dirty="0" err="1"/>
              <a:t>الكورنثي</a:t>
            </a:r>
            <a:r>
              <a:rPr lang="ar-SA" dirty="0"/>
              <a:t> الروماني، وفي بعض الأحيان كانوا يدمجون الطرز الثلاثة في عمود واحد. وكان للنهج </a:t>
            </a:r>
            <a:r>
              <a:rPr lang="ar-SA" dirty="0" err="1"/>
              <a:t>الكورنثي</a:t>
            </a:r>
            <a:r>
              <a:rPr lang="ar-SA" dirty="0"/>
              <a:t> النصيب الأكبر في الانتشار والشيوع أكثر من غيره، ونشاهد ذلك في آثار تدمر، وفي بدايات هذا العهد نشأ منه نوع مطور نشاهده في أطلال مدينة </a:t>
            </a:r>
            <a:r>
              <a:rPr lang="ar-SA" dirty="0" err="1"/>
              <a:t>أفاميا</a:t>
            </a:r>
            <a:r>
              <a:rPr lang="ar-SA" dirty="0"/>
              <a:t> حيث يأخذ بدن العمود شكلا حلزونيا مع بقاء التاج </a:t>
            </a:r>
            <a:r>
              <a:rPr lang="ar-SA" dirty="0" err="1"/>
              <a:t>كورنثي</a:t>
            </a:r>
            <a:r>
              <a:rPr lang="ar-SA" dirty="0"/>
              <a:t> الطراز.</a:t>
            </a:r>
          </a:p>
        </p:txBody>
      </p:sp>
    </p:spTree>
    <p:extLst>
      <p:ext uri="{BB962C8B-B14F-4D97-AF65-F5344CB8AC3E}">
        <p14:creationId xmlns:p14="http://schemas.microsoft.com/office/powerpoint/2010/main" val="1671342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الأعمدة الرومانية</a:t>
            </a:r>
            <a:endParaRPr lang="ar-SA" dirty="0"/>
          </a:p>
        </p:txBody>
      </p:sp>
      <p:sp>
        <p:nvSpPr>
          <p:cNvPr id="5" name="عنصر نائب للمحتوى 4"/>
          <p:cNvSpPr>
            <a:spLocks noGrp="1"/>
          </p:cNvSpPr>
          <p:nvPr>
            <p:ph idx="1"/>
          </p:nvPr>
        </p:nvSpPr>
        <p:spPr>
          <a:xfrm>
            <a:off x="2589212" y="1384300"/>
            <a:ext cx="9602788" cy="5473700"/>
          </a:xfrm>
        </p:spPr>
        <p:txBody>
          <a:bodyPr>
            <a:normAutofit/>
          </a:bodyPr>
          <a:lstStyle/>
          <a:p>
            <a:r>
              <a:rPr lang="ar-SA" dirty="0"/>
              <a:t>النمط المعماري للأعمدة الرومانية جاءت طرز الأعمدة الرومانية على ثلاث أنواع هي :</a:t>
            </a:r>
          </a:p>
          <a:p>
            <a:r>
              <a:rPr lang="ar-SA" dirty="0"/>
              <a:t>1 - الطراز الدوري </a:t>
            </a:r>
            <a:r>
              <a:rPr lang="en-US" dirty="0"/>
              <a:t>Doric </a:t>
            </a:r>
            <a:r>
              <a:rPr lang="ar-SA" dirty="0"/>
              <a:t>ظهر في سواحل </a:t>
            </a:r>
            <a:r>
              <a:rPr lang="ar-SA" dirty="0" err="1"/>
              <a:t>البيلوبونيز</a:t>
            </a:r>
            <a:r>
              <a:rPr lang="ar-SA" dirty="0"/>
              <a:t> وإيطاليا وصقلية لم ينسب إلى الأم الدورية، ونشأ منه نوعان : الدوري الإغريقي، والدوري الروماني.</a:t>
            </a:r>
          </a:p>
          <a:p>
            <a:r>
              <a:rPr lang="ar-SA" dirty="0"/>
              <a:t>2 - الطراز </a:t>
            </a:r>
            <a:r>
              <a:rPr lang="ar-SA" dirty="0" err="1"/>
              <a:t>اليوني</a:t>
            </a:r>
            <a:r>
              <a:rPr lang="ar-SA" dirty="0"/>
              <a:t> </a:t>
            </a:r>
            <a:r>
              <a:rPr lang="en-US" dirty="0"/>
              <a:t>Ionic </a:t>
            </a:r>
            <a:r>
              <a:rPr lang="ar-SA" dirty="0"/>
              <a:t>ويعتقد بأن جذوره تعود إلى أصول رافديه وحيثية وظهر في العمارة الكنعانية الفينيقية وتوجد أمثله له في الأطلال الفينيقية بما يدعى (السابق </a:t>
            </a:r>
            <a:r>
              <a:rPr lang="ar-SA" dirty="0" err="1"/>
              <a:t>للايوني</a:t>
            </a:r>
            <a:r>
              <a:rPr lang="ar-SA" dirty="0"/>
              <a:t> ,(</a:t>
            </a:r>
            <a:r>
              <a:rPr lang="en-US" dirty="0" err="1"/>
              <a:t>Preionic</a:t>
            </a:r>
            <a:r>
              <a:rPr lang="en-US" dirty="0"/>
              <a:t> </a:t>
            </a:r>
            <a:r>
              <a:rPr lang="ar-SA" dirty="0"/>
              <a:t>ثم تسنى له الانتقال إلى اليونان عن طريق آسيا الصغرى وانتشر بها أواسط القرن السادس قبل الميلاد ،ثم إلى سواحل بحر إيجة وبعض الأراضي الشرقية التي كانت تحت حكم اليونان.</a:t>
            </a:r>
          </a:p>
          <a:p>
            <a:r>
              <a:rPr lang="ar-SA" dirty="0"/>
              <a:t>3 - الطراز </a:t>
            </a:r>
            <a:r>
              <a:rPr lang="ar-SA" dirty="0" err="1"/>
              <a:t>الكورنثي</a:t>
            </a:r>
            <a:r>
              <a:rPr lang="ar-SA" dirty="0"/>
              <a:t> </a:t>
            </a:r>
            <a:r>
              <a:rPr lang="en-US" dirty="0"/>
              <a:t>Corinthian ،</a:t>
            </a:r>
            <a:r>
              <a:rPr lang="ar-SA" dirty="0"/>
              <a:t>وورد من أصول العمارة المصرية ثم انتقل إلى الإغريق ونشأ في مدينة أثينا في القرن الخامس قبل الميلاد، واشتقت تسميته من مدينة </a:t>
            </a:r>
            <a:r>
              <a:rPr lang="ar-SA" dirty="0" err="1"/>
              <a:t>كورنث</a:t>
            </a:r>
            <a:r>
              <a:rPr lang="ar-SA" dirty="0"/>
              <a:t> اليونانية، وطوره الرومان في حقبة لاحقة. ويتشكل تاجه من نسقين من أوراق نبات </a:t>
            </a:r>
            <a:r>
              <a:rPr lang="ar-SA" dirty="0" err="1"/>
              <a:t>الأقنثا</a:t>
            </a:r>
            <a:r>
              <a:rPr lang="ar-SA" dirty="0"/>
              <a:t>. وظهر من هذا الطراز نوعان : </a:t>
            </a:r>
            <a:r>
              <a:rPr lang="ar-SA" dirty="0" err="1"/>
              <a:t>الكورنثي</a:t>
            </a:r>
            <a:r>
              <a:rPr lang="ar-SA" dirty="0"/>
              <a:t> الإغريقي، </a:t>
            </a:r>
            <a:r>
              <a:rPr lang="ar-SA" dirty="0" err="1"/>
              <a:t>والكورنثي</a:t>
            </a:r>
            <a:r>
              <a:rPr lang="ar-SA" dirty="0"/>
              <a:t> الروماني.</a:t>
            </a:r>
          </a:p>
          <a:p>
            <a:r>
              <a:rPr lang="ar-SA" dirty="0"/>
              <a:t>واستعمل الرومان في عمارتهم نفس طرز الأعمدة الإغريقية الدوري والايوني </a:t>
            </a:r>
            <a:r>
              <a:rPr lang="ar-SA" dirty="0" err="1"/>
              <a:t>والكورنثي</a:t>
            </a:r>
            <a:r>
              <a:rPr lang="ar-SA" dirty="0"/>
              <a:t>، وأدخلوا عليها بعض التعديلات، كما طوروا الطراز الدوري فعرف باسم : الدوري الروماني، وكذلك </a:t>
            </a:r>
            <a:r>
              <a:rPr lang="ar-SA" dirty="0" err="1"/>
              <a:t>الكورنثي</a:t>
            </a:r>
            <a:r>
              <a:rPr lang="ar-SA" dirty="0"/>
              <a:t> الروماني، وفي بعض الأحيان كانوا يدمجون الطرز الثلاثة في عمود واحد. وكان للنهج </a:t>
            </a:r>
            <a:r>
              <a:rPr lang="ar-SA" dirty="0" err="1"/>
              <a:t>الكورنثي</a:t>
            </a:r>
            <a:r>
              <a:rPr lang="ar-SA" dirty="0"/>
              <a:t> النصيب الأكبر في الانتشار والشيوع أكثر من غيره، ونشاهد ذلك في آثار تدمر، وفي بدايات هذا العهد نشأ منه نوع مطور نشاهده في أطلال مدينة </a:t>
            </a:r>
            <a:r>
              <a:rPr lang="ar-SA" dirty="0" err="1"/>
              <a:t>أفاميا</a:t>
            </a:r>
            <a:r>
              <a:rPr lang="ar-SA" dirty="0"/>
              <a:t> حيث يأخذ بدن العمود شكلا حلزونيا مع بقاء التاج </a:t>
            </a:r>
            <a:r>
              <a:rPr lang="ar-SA" dirty="0" err="1"/>
              <a:t>كورنثي</a:t>
            </a:r>
            <a:r>
              <a:rPr lang="ar-SA" dirty="0"/>
              <a:t> الطراز.</a:t>
            </a:r>
          </a:p>
        </p:txBody>
      </p:sp>
    </p:spTree>
    <p:extLst>
      <p:ext uri="{BB962C8B-B14F-4D97-AF65-F5344CB8AC3E}">
        <p14:creationId xmlns:p14="http://schemas.microsoft.com/office/powerpoint/2010/main" val="2923799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 صور للأعمدة</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83000" y="1905000"/>
            <a:ext cx="6159500" cy="4152900"/>
          </a:xfrm>
        </p:spPr>
      </p:pic>
    </p:spTree>
    <p:extLst>
      <p:ext uri="{BB962C8B-B14F-4D97-AF65-F5344CB8AC3E}">
        <p14:creationId xmlns:p14="http://schemas.microsoft.com/office/powerpoint/2010/main" val="2360608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تيجان الأعمدة</a:t>
            </a:r>
            <a:endParaRPr lang="ar-SA" dirty="0"/>
          </a:p>
        </p:txBody>
      </p:sp>
      <p:sp>
        <p:nvSpPr>
          <p:cNvPr id="3" name="عنصر نائب للمحتوى 2"/>
          <p:cNvSpPr>
            <a:spLocks noGrp="1"/>
          </p:cNvSpPr>
          <p:nvPr>
            <p:ph idx="1"/>
          </p:nvPr>
        </p:nvSpPr>
        <p:spPr/>
        <p:txBody>
          <a:bodyPr/>
          <a:lstStyle/>
          <a:p>
            <a:pPr marL="0" indent="0">
              <a:buNone/>
            </a:pPr>
            <a:endParaRPr lang="ar-SA" dirty="0"/>
          </a:p>
          <a:p>
            <a:r>
              <a:rPr lang="ar-SA" dirty="0"/>
              <a:t>وفيما يخص تيجان الأعمدة ،استعمل الرومان في عمارتهم نفس طرز التيجان الإغريقية : الدوري والايوني </a:t>
            </a:r>
            <a:r>
              <a:rPr lang="ar-SA" dirty="0" err="1"/>
              <a:t>والكورنثي</a:t>
            </a:r>
            <a:r>
              <a:rPr lang="ar-SA" dirty="0"/>
              <a:t>، وأدخلوا عليها بعض التعديلات، كما طوروا الطراز الدوري فعرف باسم : الدوري الروماني، وكذلك الطراز </a:t>
            </a:r>
            <a:r>
              <a:rPr lang="ar-SA" dirty="0" err="1"/>
              <a:t>الكورنثي</a:t>
            </a:r>
            <a:r>
              <a:rPr lang="ar-SA" dirty="0"/>
              <a:t> الذي عرف بالروماني، وفي بعض الأحيان كانوا يدمجون الطرز الثلاثة في تاج </a:t>
            </a:r>
            <a:r>
              <a:rPr lang="ar-SA" dirty="0" err="1"/>
              <a:t>واحد.وكان</a:t>
            </a:r>
            <a:r>
              <a:rPr lang="ar-SA" dirty="0"/>
              <a:t> للنهج </a:t>
            </a:r>
            <a:r>
              <a:rPr lang="ar-SA" dirty="0" err="1"/>
              <a:t>الكورنثي</a:t>
            </a:r>
            <a:r>
              <a:rPr lang="ar-SA" dirty="0"/>
              <a:t> النصيب الأكبر في الانتشار أكثر من غيره، ونشأ منه نوع مطور نشاهده في أطلال مدينة </a:t>
            </a:r>
            <a:r>
              <a:rPr lang="ar-SA" dirty="0" err="1"/>
              <a:t>أفاميا</a:t>
            </a:r>
            <a:r>
              <a:rPr lang="ar-SA" dirty="0"/>
              <a:t>. كذلك ظهر طرازان جديدان هما:</a:t>
            </a:r>
          </a:p>
          <a:p>
            <a:r>
              <a:rPr lang="ar-SA" dirty="0"/>
              <a:t>1. التوسكاني </a:t>
            </a:r>
            <a:r>
              <a:rPr lang="en-US" dirty="0"/>
              <a:t>Tuscan </a:t>
            </a:r>
            <a:r>
              <a:rPr lang="ar-SA" dirty="0"/>
              <a:t>وهو طراز دوري روماني تاجه بسيط غير مزخرف ،وقد عم في عمارة المغرب العربي إبان حروب (الاسترجاع) التي قامت بين الشاطئين الشمالي والجنوبي للبحر المتوسط في القرون الوسطى، ونقلها </a:t>
            </a:r>
            <a:r>
              <a:rPr lang="ar-SA" dirty="0" err="1"/>
              <a:t>البناءون</a:t>
            </a:r>
            <a:r>
              <a:rPr lang="ar-SA" dirty="0"/>
              <a:t> من أسرى الحروب الأوربيين إلى تلك الديار.</a:t>
            </a:r>
          </a:p>
          <a:p>
            <a:r>
              <a:rPr lang="ar-SA" dirty="0"/>
              <a:t>2. المركب </a:t>
            </a:r>
            <a:r>
              <a:rPr lang="en-US" dirty="0"/>
              <a:t>Composite </a:t>
            </a:r>
            <a:r>
              <a:rPr lang="ar-SA" dirty="0"/>
              <a:t>نموذج طوره الرومان في حقبة متأخرة، ويتألف تاجه في نصفه العلوي من الزخرفة اليونانية، ونصفه السفلي من </a:t>
            </a:r>
            <a:r>
              <a:rPr lang="ar-SA" dirty="0" err="1"/>
              <a:t>الكورنثية</a:t>
            </a:r>
            <a:r>
              <a:rPr lang="ar-SA" dirty="0"/>
              <a:t>.</a:t>
            </a:r>
          </a:p>
        </p:txBody>
      </p:sp>
    </p:spTree>
    <p:extLst>
      <p:ext uri="{BB962C8B-B14F-4D97-AF65-F5344CB8AC3E}">
        <p14:creationId xmlns:p14="http://schemas.microsoft.com/office/powerpoint/2010/main" val="424104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صور توضيحية </a:t>
            </a:r>
            <a:r>
              <a:rPr lang="ar-SA" dirty="0" smtClean="0"/>
              <a:t>للتيجان</a:t>
            </a:r>
            <a:endParaRPr lang="ar-SA" dirty="0"/>
          </a:p>
        </p:txBody>
      </p:sp>
      <p:pic>
        <p:nvPicPr>
          <p:cNvPr id="6" name="عنصر نائب للمحتوى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781300" y="1905000"/>
            <a:ext cx="4457700" cy="4953000"/>
          </a:xfrm>
        </p:spPr>
      </p:pic>
      <p:pic>
        <p:nvPicPr>
          <p:cNvPr id="5" name="عنصر نائب للمحتوى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427376" y="1905000"/>
            <a:ext cx="4077234" cy="4953000"/>
          </a:xfrm>
        </p:spPr>
      </p:pic>
    </p:spTree>
    <p:extLst>
      <p:ext uri="{BB962C8B-B14F-4D97-AF65-F5344CB8AC3E}">
        <p14:creationId xmlns:p14="http://schemas.microsoft.com/office/powerpoint/2010/main" val="2154062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صور توضيحية للعمارة الرومانية</a:t>
            </a:r>
            <a:endParaRPr lang="ar-SA" dirty="0"/>
          </a:p>
        </p:txBody>
      </p:sp>
      <p:pic>
        <p:nvPicPr>
          <p:cNvPr id="6" name="عنصر نائب للمحتوى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592924" y="1904999"/>
            <a:ext cx="4061876" cy="4006221"/>
          </a:xfrm>
        </p:spPr>
      </p:pic>
      <p:pic>
        <p:nvPicPr>
          <p:cNvPr id="5" name="عنصر نائب للمحتوى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39000" y="1905000"/>
            <a:ext cx="4265611" cy="4006221"/>
          </a:xfrm>
        </p:spPr>
      </p:pic>
    </p:spTree>
    <p:extLst>
      <p:ext uri="{BB962C8B-B14F-4D97-AF65-F5344CB8AC3E}">
        <p14:creationId xmlns:p14="http://schemas.microsoft.com/office/powerpoint/2010/main" val="34391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الإمبراطورية الرومانية</a:t>
            </a:r>
            <a:endParaRPr lang="ar-SA" dirty="0"/>
          </a:p>
        </p:txBody>
      </p:sp>
      <p:sp>
        <p:nvSpPr>
          <p:cNvPr id="3" name="عنصر نائب للمحتوى 2"/>
          <p:cNvSpPr>
            <a:spLocks noGrp="1"/>
          </p:cNvSpPr>
          <p:nvPr>
            <p:ph idx="1"/>
          </p:nvPr>
        </p:nvSpPr>
        <p:spPr/>
        <p:txBody>
          <a:bodyPr>
            <a:normAutofit fontScale="92500" lnSpcReduction="10000"/>
          </a:bodyPr>
          <a:lstStyle/>
          <a:p>
            <a:r>
              <a:rPr lang="ar-SA" dirty="0" smtClean="0"/>
              <a:t>امتدت </a:t>
            </a:r>
            <a:r>
              <a:rPr lang="ar-SA" dirty="0"/>
              <a:t>الامبراطورية الرومانية على مساحة واسعة وكونت أحد أكبر </a:t>
            </a:r>
            <a:r>
              <a:rPr lang="ar-SA" dirty="0" err="1"/>
              <a:t>الامبراطويات</a:t>
            </a:r>
            <a:r>
              <a:rPr lang="ar-SA" dirty="0"/>
              <a:t> القديمة وكانت عاصمتهم روما، واعتمد الرومان اللغة الخارجية للعمارة اليونانية وناسبوها </a:t>
            </a:r>
            <a:r>
              <a:rPr lang="ar-SA" dirty="0" err="1"/>
              <a:t>لإحتياجتهم</a:t>
            </a:r>
            <a:r>
              <a:rPr lang="ar-SA" dirty="0"/>
              <a:t> كما في الإمبراطورية الرومانية الشرقية والتي كان مركزها سوريا.، مع ذلك رؤيتهم الفضائية، كانت جذرياً مختلفة عن العمارة اليونانية وشكل البناء عكس تماماً هذا </a:t>
            </a:r>
            <a:r>
              <a:rPr lang="ar-SA" dirty="0" err="1"/>
              <a:t>الإختلاف</a:t>
            </a:r>
            <a:r>
              <a:rPr lang="ar-SA" dirty="0"/>
              <a:t>، الفرق الرئيسي هو الطابع السياسي </a:t>
            </a:r>
            <a:r>
              <a:rPr lang="ar-SA" dirty="0" err="1"/>
              <a:t>والإجتماعي</a:t>
            </a:r>
            <a:r>
              <a:rPr lang="ar-SA" dirty="0"/>
              <a:t> : الهيكل اليوناني كان مشكل من العديد من المدن - والدول التي </a:t>
            </a:r>
            <a:r>
              <a:rPr lang="ar-SA" dirty="0" err="1"/>
              <a:t>إتضحت</a:t>
            </a:r>
            <a:r>
              <a:rPr lang="ar-SA" dirty="0"/>
              <a:t> فيها فنون العمارة الرومانية، الرومان فتحوا العديد من البلاد وأخضعوها لسلطتم، لذلك كانوا بحاجه إلى عدد من المباني والمعابد والهياكل العامة والقلاع للمراقبة والتخطيط للطرق الرومانية، ترك الرومان عشرات المدن الرومانية ذات التخطيط المتقن والكثير جداً من المواقع الأثرية الهامة تنتشر من روما إلى آسيا الصغرى وسوريا وتمتد إلى مناطق في شمال أفريقيا وفي آسيا، وتمثلت العمارة الرومانية في المعابد والقلاع والكنائس والقنوات المائية والطرقات والقناطر والخزانات والمنازل والمباني الرسمية والكثير من المعالم التي تمثل أهم معالم الحضارات.</a:t>
            </a:r>
          </a:p>
          <a:p>
            <a:r>
              <a:rPr lang="ar-SA" dirty="0"/>
              <a:t>تعتبر العمارة الرومانية كغيرها من النماذج المعمارية الأخرى، حصيلة الفنون والحضارات السابقة </a:t>
            </a:r>
            <a:r>
              <a:rPr lang="ar-SA" dirty="0" err="1"/>
              <a:t>والمحيطه</a:t>
            </a:r>
            <a:r>
              <a:rPr lang="ar-SA" dirty="0"/>
              <a:t> وأهمها الإغريقية، ولكن الرومان طبعوها بطابعهم الخاص الذي لا يمكن أن يخطئه أحد وكانت رابطته بالماضي قويه معبره في نماذج المعابد المختلفة التي تشهد بعظمتها في تاريخنا المعاصر.</a:t>
            </a:r>
          </a:p>
        </p:txBody>
      </p:sp>
    </p:spTree>
    <p:extLst>
      <p:ext uri="{BB962C8B-B14F-4D97-AF65-F5344CB8AC3E}">
        <p14:creationId xmlns:p14="http://schemas.microsoft.com/office/powerpoint/2010/main" val="3567945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498766"/>
            <a:ext cx="9395875" cy="1280890"/>
          </a:xfrm>
        </p:spPr>
        <p:txBody>
          <a:bodyPr/>
          <a:lstStyle/>
          <a:p>
            <a:r>
              <a:rPr lang="ar-SA" dirty="0" smtClean="0"/>
              <a:t>أهم مميزات العمارة الرومانية</a:t>
            </a:r>
            <a:endParaRPr lang="ar-SA" dirty="0"/>
          </a:p>
        </p:txBody>
      </p:sp>
      <p:sp>
        <p:nvSpPr>
          <p:cNvPr id="3" name="عنصر نائب للمحتوى 2"/>
          <p:cNvSpPr>
            <a:spLocks noGrp="1"/>
          </p:cNvSpPr>
          <p:nvPr>
            <p:ph idx="1"/>
          </p:nvPr>
        </p:nvSpPr>
        <p:spPr>
          <a:xfrm>
            <a:off x="2592924" y="1779656"/>
            <a:ext cx="8911687" cy="4862444"/>
          </a:xfrm>
        </p:spPr>
        <p:txBody>
          <a:bodyPr>
            <a:normAutofit lnSpcReduction="10000"/>
          </a:bodyPr>
          <a:lstStyle/>
          <a:p>
            <a:pPr marL="0" indent="0">
              <a:buNone/>
            </a:pPr>
            <a:endParaRPr lang="ar-SA" dirty="0"/>
          </a:p>
          <a:p>
            <a:r>
              <a:rPr lang="ar-SA" dirty="0"/>
              <a:t>وأهم ما يميز العمارة الرومانية هو الطريق الجديد الذي </a:t>
            </a:r>
            <a:r>
              <a:rPr lang="ar-SA" dirty="0" smtClean="0"/>
              <a:t>انتهجته </a:t>
            </a:r>
            <a:r>
              <a:rPr lang="ar-SA" dirty="0"/>
              <a:t>هذه العمارة بحيث إنها </a:t>
            </a:r>
            <a:r>
              <a:rPr lang="ar-SA" dirty="0" smtClean="0"/>
              <a:t>اتجهت </a:t>
            </a:r>
            <a:r>
              <a:rPr lang="ar-SA" dirty="0"/>
              <a:t>إلى الاهتمام بالمباني </a:t>
            </a:r>
            <a:r>
              <a:rPr lang="ar-SA" dirty="0" smtClean="0"/>
              <a:t>الدنيوية </a:t>
            </a:r>
            <a:r>
              <a:rPr lang="ar-SA" dirty="0"/>
              <a:t>عن الدينية وعن الأماكن العامة عن الخاصة وأيضاً استخدام العقود بأشكالها المختلفة والتي </a:t>
            </a:r>
            <a:r>
              <a:rPr lang="ar-SA" dirty="0" smtClean="0"/>
              <a:t>اتخذت </a:t>
            </a:r>
            <a:r>
              <a:rPr lang="ar-SA" dirty="0"/>
              <a:t>عدة أشكال جميله ؛ وأهم معالم ومميزات العمارة الرومانية : القوة، قلة التكاليف، </a:t>
            </a:r>
            <a:r>
              <a:rPr lang="ar-SA" dirty="0" smtClean="0"/>
              <a:t>المرونة التامة، </a:t>
            </a:r>
            <a:r>
              <a:rPr lang="ar-SA" dirty="0"/>
              <a:t>سهولة الوصول إلي وحدات متسعه. أظهرت أعمال المعماريين الرومان عدم اهتمامهم بالمعابد الدينية فكانوا يكتفون بمحراب في كل بيت، ومن أهم المعابد الدينية والذي يعتبر نموذجاً آخر من النماذج المعمارية "سيباي" في "</a:t>
            </a:r>
            <a:r>
              <a:rPr lang="ar-SA" dirty="0" err="1" smtClean="0"/>
              <a:t>تيفولي</a:t>
            </a:r>
            <a:r>
              <a:rPr lang="ar-SA" dirty="0" smtClean="0"/>
              <a:t>" </a:t>
            </a:r>
            <a:r>
              <a:rPr lang="ar-SA" dirty="0"/>
              <a:t>وقد استخدمت فيه </a:t>
            </a:r>
            <a:r>
              <a:rPr lang="ar-SA" dirty="0" smtClean="0"/>
              <a:t>الخرسانة </a:t>
            </a:r>
            <a:r>
              <a:rPr lang="ar-SA" dirty="0"/>
              <a:t>والتي استخدمت من قبل الشرق ولكن في التحصينات, وقد عرف الرومان كيفية إخفاء الشكل الغير مقبول </a:t>
            </a:r>
            <a:r>
              <a:rPr lang="ar-SA" dirty="0" smtClean="0"/>
              <a:t>للخرسانة </a:t>
            </a:r>
            <a:r>
              <a:rPr lang="ar-SA" dirty="0"/>
              <a:t>عن طريق </a:t>
            </a:r>
            <a:r>
              <a:rPr lang="ar-SA" dirty="0" err="1" smtClean="0"/>
              <a:t>إكساؤها</a:t>
            </a:r>
            <a:r>
              <a:rPr lang="ar-SA" dirty="0" smtClean="0"/>
              <a:t> بالطوب </a:t>
            </a:r>
            <a:r>
              <a:rPr lang="ar-SA" dirty="0"/>
              <a:t>أو الحجر.</a:t>
            </a:r>
          </a:p>
          <a:p>
            <a:r>
              <a:rPr lang="ar-SA" dirty="0"/>
              <a:t>وقد تميز الإبداع والفن في العمارة الرومانية </a:t>
            </a:r>
            <a:r>
              <a:rPr lang="ar-SA" dirty="0" smtClean="0"/>
              <a:t>بالصعوبة والتعقيد </a:t>
            </a:r>
            <a:r>
              <a:rPr lang="ar-SA" dirty="0"/>
              <a:t>الذي لم يكن ملحوظاً في العمارة </a:t>
            </a:r>
            <a:r>
              <a:rPr lang="ar-SA" dirty="0" smtClean="0"/>
              <a:t>الإغريقية بسبب </a:t>
            </a:r>
            <a:r>
              <a:rPr lang="ar-SA" dirty="0" err="1"/>
              <a:t>الإبتكارات</a:t>
            </a:r>
            <a:r>
              <a:rPr lang="ar-SA" dirty="0"/>
              <a:t> المعمارية التي أنشأت عناصر معماريه جديده مثل : العقود، </a:t>
            </a:r>
            <a:r>
              <a:rPr lang="ar-SA" dirty="0" err="1" smtClean="0"/>
              <a:t>قبوات</a:t>
            </a:r>
            <a:r>
              <a:rPr lang="ar-SA" dirty="0"/>
              <a:t>، والقباب جميعها باستخدام </a:t>
            </a:r>
            <a:r>
              <a:rPr lang="ar-SA" dirty="0" smtClean="0"/>
              <a:t>الخرسانة.</a:t>
            </a:r>
            <a:endParaRPr lang="ar-SA" dirty="0"/>
          </a:p>
          <a:p>
            <a:r>
              <a:rPr lang="ar-SA" dirty="0"/>
              <a:t>وعمارة الرومان مكنتهم من بناء </a:t>
            </a:r>
            <a:r>
              <a:rPr lang="ar-SA" dirty="0" err="1" smtClean="0"/>
              <a:t>قبوات</a:t>
            </a:r>
            <a:r>
              <a:rPr lang="ar-SA" dirty="0" smtClean="0"/>
              <a:t> </a:t>
            </a:r>
            <a:r>
              <a:rPr lang="ar-SA" dirty="0"/>
              <a:t>وقباب واسعه باستعمال الحديد مثل :</a:t>
            </a:r>
          </a:p>
          <a:p>
            <a:r>
              <a:rPr lang="ar-SA" dirty="0"/>
              <a:t>1. </a:t>
            </a:r>
            <a:r>
              <a:rPr lang="ar-SA" dirty="0" smtClean="0"/>
              <a:t>القبوة نصف </a:t>
            </a:r>
            <a:r>
              <a:rPr lang="ar-SA" dirty="0" err="1" smtClean="0"/>
              <a:t>الإسطوانية</a:t>
            </a:r>
            <a:r>
              <a:rPr lang="ar-SA" dirty="0" smtClean="0"/>
              <a:t> </a:t>
            </a:r>
            <a:r>
              <a:rPr lang="ar-SA" dirty="0"/>
              <a:t>: محمله على حائطين متوازيين. 2. </a:t>
            </a:r>
            <a:r>
              <a:rPr lang="ar-SA" dirty="0" smtClean="0"/>
              <a:t>القبوة </a:t>
            </a:r>
            <a:r>
              <a:rPr lang="ar-SA" dirty="0"/>
              <a:t>المكونة من قبوتين نصف </a:t>
            </a:r>
            <a:r>
              <a:rPr lang="ar-SA" dirty="0" err="1" smtClean="0"/>
              <a:t>إسطوانتين</a:t>
            </a:r>
            <a:r>
              <a:rPr lang="ar-SA" dirty="0" smtClean="0"/>
              <a:t> </a:t>
            </a:r>
            <a:r>
              <a:rPr lang="ar-SA" dirty="0"/>
              <a:t>متقابلتين. 3. </a:t>
            </a:r>
            <a:r>
              <a:rPr lang="ar-SA" dirty="0" smtClean="0"/>
              <a:t>القبوة </a:t>
            </a:r>
            <a:r>
              <a:rPr lang="ar-SA" dirty="0"/>
              <a:t>نصف </a:t>
            </a:r>
            <a:r>
              <a:rPr lang="ar-SA" dirty="0" smtClean="0"/>
              <a:t>الكروية </a:t>
            </a:r>
            <a:endParaRPr lang="ar-SA" dirty="0"/>
          </a:p>
        </p:txBody>
      </p:sp>
    </p:spTree>
    <p:extLst>
      <p:ext uri="{BB962C8B-B14F-4D97-AF65-F5344CB8AC3E}">
        <p14:creationId xmlns:p14="http://schemas.microsoft.com/office/powerpoint/2010/main" val="2620437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المعابد الرومانية</a:t>
            </a:r>
            <a:endParaRPr lang="ar-SA" dirty="0"/>
          </a:p>
        </p:txBody>
      </p:sp>
      <p:sp>
        <p:nvSpPr>
          <p:cNvPr id="3" name="عنصر نائب للمحتوى 2"/>
          <p:cNvSpPr>
            <a:spLocks noGrp="1"/>
          </p:cNvSpPr>
          <p:nvPr>
            <p:ph idx="1"/>
          </p:nvPr>
        </p:nvSpPr>
        <p:spPr>
          <a:xfrm>
            <a:off x="1866900" y="1320800"/>
            <a:ext cx="10325100" cy="5537200"/>
          </a:xfrm>
        </p:spPr>
        <p:txBody>
          <a:bodyPr>
            <a:normAutofit fontScale="92500" lnSpcReduction="10000"/>
          </a:bodyPr>
          <a:lstStyle/>
          <a:p>
            <a:r>
              <a:rPr lang="ar-SA" dirty="0"/>
              <a:t>يعتبر معبد فورتينا </a:t>
            </a:r>
            <a:r>
              <a:rPr lang="ar-SA" dirty="0" err="1"/>
              <a:t>فيرليس</a:t>
            </a:r>
            <a:r>
              <a:rPr lang="ar-SA" dirty="0"/>
              <a:t> النموذج الأول للمعابد الرومانية التي حققت طموح الرومان في الحصول على صالات متسعة رحبة لعرض التماثيل والأسلحة والأدوات التي اغتنموها من حروبهم، والنموذج الثاني هو معبد سيباي والذي كان عبارة عن كوخ مستدير في الريف الروماني ثم تم إنشائه بالحجر ويملك واجهات جميلة ورشيقة وداخل الصالة يحتوي على شبابيك وأبواب تم بناؤها بالحجر المنحوت والجدران تم بناؤها بالخرسانة ولأول مرة بكسر الأحجار والطوب وخلافه ثم غطيت </a:t>
            </a:r>
            <a:r>
              <a:rPr lang="ar-SA" dirty="0" err="1"/>
              <a:t>الحوائط</a:t>
            </a:r>
            <a:r>
              <a:rPr lang="ar-SA" dirty="0"/>
              <a:t> بكسوة من قطع الأحجار الصغيرة وقد استخدمت هذه المباني قبل ذلك بألفي عام في الشرق ولكنها أصبحت علامة مميزة للحضارة الرومانية وذلك لسهولة تشكيلها ورخص ثمنها وسهولة الوصول على تصميم وحدات متسعة.</a:t>
            </a:r>
          </a:p>
          <a:p>
            <a:r>
              <a:rPr lang="ar-SA" dirty="0"/>
              <a:t>وما يميز الرومان أنهم استطاعوا أن يخفوا تلك الخرسانة تحت غطاء جميل من الطوب أو الحجر أو الرخام أو بطلاء أبيض ناعم ولكنها اليوم معظمها عارية على عكس الأطلال الإغريقية والتي ما زالت تتمتع برونقها وجمالها حيث ظهرت الخرسانة العارية القبيحة التي بنيت بها المعابد الرومانية.</a:t>
            </a:r>
          </a:p>
          <a:p>
            <a:r>
              <a:rPr lang="ar-SA" dirty="0"/>
              <a:t>كانت تبنى عادة المعابد الرومانية إما مواجهة لمصدر الضوء أو مواجهة لميدان عام وكان للموقع أهمية كبرى في التصميم واهتم الرومان بمداخل المعابد ولم يهتموا بأن يكون المعبد في موقع يسمح برؤيته من جميع الاتجاهات كما كان عند الإغريق.</a:t>
            </a:r>
          </a:p>
          <a:p>
            <a:r>
              <a:rPr lang="ar-SA" dirty="0"/>
              <a:t>وتم تصميم المعابد الرومانية على نوعين رئيسيين، فهي إما مستطيلة الشكل أو دائرية، وكانت المعابد عامة تحتوي على خلوة واحدة متسعة ورواق من الأمام، ويعد أشهر المعابد المستطيلة(معبد فينوس):</a:t>
            </a:r>
          </a:p>
          <a:p>
            <a:r>
              <a:rPr lang="ar-SA" dirty="0"/>
              <a:t>هذا المعبد مقام على قاعدة طولها 540</a:t>
            </a:r>
            <a:r>
              <a:rPr lang="en-US" dirty="0"/>
              <a:t>x 521 </a:t>
            </a:r>
            <a:r>
              <a:rPr lang="ar-SA" dirty="0"/>
              <a:t>قدم وبه 200 عمود من الجرانيت المصري وتحتوي الواجهة على أعمدة من النظام </a:t>
            </a:r>
            <a:r>
              <a:rPr lang="ar-SA" dirty="0" err="1"/>
              <a:t>الكورنثي</a:t>
            </a:r>
            <a:r>
              <a:rPr lang="ar-SA" dirty="0"/>
              <a:t> ومن مميزاته أيضا أنه كان يحتوي على هيكلين ويمتاز بسقفه المغطى بالقرميد الزجاجي المغطى بطبقة من البرونز المذهب التي نزعت عنه عام 625 لتغطية سقف كنيسة سانت بيتر روما ولذا يمكن أن نتصور مقدار ما كان لهذا المعبد من روعة وجمال من حيث التنسيق الهندسي وروعة الفن التشكيلي المنبثق من التكوينات المعمارية والعناصر الفنية.</a:t>
            </a:r>
          </a:p>
        </p:txBody>
      </p:sp>
    </p:spTree>
    <p:extLst>
      <p:ext uri="{BB962C8B-B14F-4D97-AF65-F5344CB8AC3E}">
        <p14:creationId xmlns:p14="http://schemas.microsoft.com/office/powerpoint/2010/main" val="2405921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صورة لمعبد روماني</a:t>
            </a:r>
            <a:endParaRPr lang="ar-SA" dirty="0"/>
          </a:p>
        </p:txBody>
      </p:sp>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5" y="1905000"/>
            <a:ext cx="8911687" cy="4952999"/>
          </a:xfrm>
        </p:spPr>
      </p:pic>
    </p:spTree>
    <p:extLst>
      <p:ext uri="{BB962C8B-B14F-4D97-AF65-F5344CB8AC3E}">
        <p14:creationId xmlns:p14="http://schemas.microsoft.com/office/powerpoint/2010/main" val="1285538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المقابر الرومانية</a:t>
            </a:r>
            <a:endParaRPr lang="ar-SA" dirty="0"/>
          </a:p>
        </p:txBody>
      </p:sp>
      <p:pic>
        <p:nvPicPr>
          <p:cNvPr id="5" name="عنصر نائب للمحتوى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349500" y="2126222"/>
            <a:ext cx="4635500" cy="4325378"/>
          </a:xfrm>
        </p:spPr>
      </p:pic>
      <p:sp>
        <p:nvSpPr>
          <p:cNvPr id="4" name="عنصر نائب للمحتوى 3"/>
          <p:cNvSpPr>
            <a:spLocks noGrp="1"/>
          </p:cNvSpPr>
          <p:nvPr>
            <p:ph sz="half" idx="2"/>
          </p:nvPr>
        </p:nvSpPr>
        <p:spPr>
          <a:xfrm>
            <a:off x="7190747" y="2126222"/>
            <a:ext cx="4313864" cy="4325378"/>
          </a:xfrm>
        </p:spPr>
        <p:txBody>
          <a:bodyPr>
            <a:normAutofit fontScale="92500" lnSpcReduction="10000"/>
          </a:bodyPr>
          <a:lstStyle/>
          <a:p>
            <a:pPr marL="0" indent="0">
              <a:buNone/>
            </a:pPr>
            <a:endParaRPr lang="ar-SA" dirty="0"/>
          </a:p>
          <a:p>
            <a:r>
              <a:rPr lang="ar-SA" dirty="0"/>
              <a:t>كانت المقابر الرومانية التي تعتبر في منتهى البساطة من حيث المسقط الأفقي العام والمكونات والعناصر تنقسم في عهد الرومان إلى ثلاثة أنواع:</a:t>
            </a:r>
          </a:p>
          <a:p>
            <a:r>
              <a:rPr lang="ar-SA" dirty="0"/>
              <a:t>1. القبور : وهي عبارة عن أقبية تحت الأرض </a:t>
            </a:r>
            <a:r>
              <a:rPr lang="ar-SA" dirty="0" err="1"/>
              <a:t>وبحوائط</a:t>
            </a:r>
            <a:r>
              <a:rPr lang="ar-SA" dirty="0"/>
              <a:t> فتحات معقودة للوصول إلى رفات الموتى بعد حرقها.</a:t>
            </a:r>
          </a:p>
          <a:p>
            <a:r>
              <a:rPr lang="ar-SA" dirty="0"/>
              <a:t>2. القبور التذكارية : وهي عبارة عن أبنية مستديرة الشكل ذات اتساع معين محاطة ببواكي وترتكز على أسفال مرتفعة وسقف مخروطي الشكل.</a:t>
            </a:r>
          </a:p>
          <a:p>
            <a:r>
              <a:rPr lang="ar-SA" dirty="0"/>
              <a:t>3. القبور الهرمية : وقد أدخلت في روما عقب فتح مصر عام 30 ق.م. على شكل أهرام.</a:t>
            </a:r>
          </a:p>
        </p:txBody>
      </p:sp>
    </p:spTree>
    <p:extLst>
      <p:ext uri="{BB962C8B-B14F-4D97-AF65-F5344CB8AC3E}">
        <p14:creationId xmlns:p14="http://schemas.microsoft.com/office/powerpoint/2010/main" val="1273805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المدرجات والمسارح</a:t>
            </a:r>
            <a:endParaRPr lang="ar-SA" dirty="0"/>
          </a:p>
        </p:txBody>
      </p:sp>
      <p:sp>
        <p:nvSpPr>
          <p:cNvPr id="3" name="عنصر نائب للمحتوى 2"/>
          <p:cNvSpPr>
            <a:spLocks noGrp="1"/>
          </p:cNvSpPr>
          <p:nvPr>
            <p:ph idx="1"/>
          </p:nvPr>
        </p:nvSpPr>
        <p:spPr>
          <a:xfrm>
            <a:off x="203200" y="1435100"/>
            <a:ext cx="11988800" cy="5422900"/>
          </a:xfrm>
        </p:spPr>
        <p:txBody>
          <a:bodyPr>
            <a:normAutofit fontScale="85000" lnSpcReduction="10000"/>
          </a:bodyPr>
          <a:lstStyle/>
          <a:p>
            <a:pPr marL="0" indent="0">
              <a:buNone/>
            </a:pPr>
            <a:endParaRPr lang="ar-SA" dirty="0"/>
          </a:p>
          <a:p>
            <a:r>
              <a:rPr lang="ar-SA" dirty="0"/>
              <a:t>تم تصميم المسارح الرومانية على شكل نصف دائرة مثل الإغريقية وكانت تبنى على مواقع مسطحة مقامة على عقود من الحجر ونقط ارتكاز معمارية وإنشائية بالطرق العادية المستعملة.</a:t>
            </a:r>
          </a:p>
          <a:p>
            <a:r>
              <a:rPr lang="ar-SA" dirty="0"/>
              <a:t>أما المدرجات فكانت تعبر عن عمل واضح لحياة الرومان من حيث القوة، الروعة ،القسوة، الوحشية حيث تقام المعارك بين الاسرى والوحوش لتسلية المشاهدين، وأشهر هذه المباني هو " </a:t>
            </a:r>
            <a:r>
              <a:rPr lang="ar-SA" dirty="0" err="1"/>
              <a:t>الكولوزيوم</a:t>
            </a:r>
            <a:r>
              <a:rPr lang="ar-SA" dirty="0"/>
              <a:t>" عام 70-82 ق.م.</a:t>
            </a:r>
          </a:p>
          <a:p>
            <a:r>
              <a:rPr lang="ar-SA" dirty="0"/>
              <a:t>تم تصميم </a:t>
            </a:r>
            <a:r>
              <a:rPr lang="ar-SA" dirty="0" err="1"/>
              <a:t>الكولوزيوم</a:t>
            </a:r>
            <a:r>
              <a:rPr lang="ar-SA" dirty="0"/>
              <a:t> بمسقط أفقي بيضاوي الشكل ،يحتوي على 80 باكية خارجيه لكل طابق يحيط بالجزء الداخلي حائط بارتفاع 50 م وخلفه </a:t>
            </a:r>
            <a:r>
              <a:rPr lang="ar-SA" dirty="0" err="1"/>
              <a:t>اليوديوم</a:t>
            </a:r>
            <a:r>
              <a:rPr lang="ar-SA" dirty="0"/>
              <a:t> وهي مدرجات الإمبراطور وحاشيته.</a:t>
            </a:r>
          </a:p>
          <a:p>
            <a:r>
              <a:rPr lang="ar-SA" dirty="0"/>
              <a:t>يتسع </a:t>
            </a:r>
            <a:r>
              <a:rPr lang="ar-SA" dirty="0" err="1"/>
              <a:t>الكولوزيوم</a:t>
            </a:r>
            <a:r>
              <a:rPr lang="ar-SA" dirty="0"/>
              <a:t> لثمانين (80) ألف متفرج ,يبلغ ارتفاع الواجهات 52 م مقسمة أربعة أدوار وكان الدور الأرضي مزداناً بأصناف أعمدة على الطراز التوسكاني </a:t>
            </a:r>
            <a:r>
              <a:rPr lang="ar-SA" dirty="0" err="1"/>
              <a:t>والايواني</a:t>
            </a:r>
            <a:r>
              <a:rPr lang="ar-SA" dirty="0"/>
              <a:t> </a:t>
            </a:r>
            <a:r>
              <a:rPr lang="ar-SA" dirty="0" err="1"/>
              <a:t>والكورنشي</a:t>
            </a:r>
            <a:r>
              <a:rPr lang="ar-SA" dirty="0"/>
              <a:t> وكانت الأعمدة مخالفة </a:t>
            </a:r>
            <a:r>
              <a:rPr lang="ar-SA" dirty="0" err="1"/>
              <a:t>للموديول</a:t>
            </a:r>
            <a:r>
              <a:rPr lang="ar-SA" dirty="0"/>
              <a:t>، ويحمل الطابق الأول اعمدة من النوع الدوري (وهو أبسط وأقدم نوع من الاعمدة في الهندسة المعمارية الاغريقية) ويليه طابق تحمله اعمدة من النوع الايوني (نسبة إلى ايونيا اليونانية) ثم ترى الطابق الثالث تحمله اعمدة من النوع </a:t>
            </a:r>
            <a:r>
              <a:rPr lang="ar-SA" dirty="0" err="1"/>
              <a:t>الكورنثي</a:t>
            </a:r>
            <a:r>
              <a:rPr lang="ar-SA" dirty="0"/>
              <a:t> (نسبة إلى </a:t>
            </a:r>
            <a:r>
              <a:rPr lang="ar-SA" dirty="0" err="1"/>
              <a:t>كورنث</a:t>
            </a:r>
            <a:r>
              <a:rPr lang="ar-SA" dirty="0"/>
              <a:t> في اليونان التي اشتهرت قديما بالترف والتهتك وتزدان تيجان الاعمدة بزخارف تشبه اوراق الاشجار) وله ثمانون مدخلا مثل ملاعب المدن الرياضية الحديثة أما داخله فينقسم إلى ثلاثة اقسام: المسرح المدور أو مكان التنافس والمنصة العالية ومقاعد المتفرجين وتنقسم حسب طبقاتهم من الاشراف وأعضاء مجلس الشيوخ وبقية أفراد الشعب.</a:t>
            </a:r>
          </a:p>
          <a:p>
            <a:r>
              <a:rPr lang="ar-SA" dirty="0"/>
              <a:t>بدأ إنشاء </a:t>
            </a:r>
            <a:r>
              <a:rPr lang="ar-SA" dirty="0" err="1"/>
              <a:t>الكولوسيوم</a:t>
            </a:r>
            <a:r>
              <a:rPr lang="ar-SA" dirty="0"/>
              <a:t> عام 72 بعد الميلاد ودشنه الامبراطور </a:t>
            </a:r>
            <a:r>
              <a:rPr lang="ar-SA" dirty="0" err="1"/>
              <a:t>تيتوس</a:t>
            </a:r>
            <a:r>
              <a:rPr lang="ar-SA" dirty="0"/>
              <a:t> الذي هدم المعبد في القدس بعد 8 سنوات من البناء فأقيمت فيه الالعاب الرياضية لمدة مائة يوم قتل خلالها خمسة آلاف حيوان مفترس ونصب البحارة خياما وأشرعة على سقفه لحجب ضياء الشمس القوية عن المتفرجين، وسمي </a:t>
            </a:r>
            <a:r>
              <a:rPr lang="ar-SA" dirty="0" err="1"/>
              <a:t>كولوسيوم</a:t>
            </a:r>
            <a:r>
              <a:rPr lang="ar-SA" dirty="0"/>
              <a:t> نسبة إلى تمثال نيرون البرونزي الضخم في شكل اله الشمس وارتفاعه 38 مترا، والذي كان منتصبا بالقرب من المدرج في أول شارع النصر (أو المنصة الامبراطورية الآن) بعد أن جره 12 فيلا لإقامته في ذلك الموقع وبني بالقرب منه قوس قسطنطين عام 315 بعد الميلاد تكريما لنصر الامبراطور الذي بنى القسطنطينية والذي قلده الفرنسيون في قوس النصر بباريس.</a:t>
            </a:r>
          </a:p>
          <a:p>
            <a:r>
              <a:rPr lang="ar-SA" dirty="0"/>
              <a:t>ومن أهم الابتكارات المعمارية الرومانية هنا :</a:t>
            </a:r>
          </a:p>
          <a:p>
            <a:r>
              <a:rPr lang="ar-SA" dirty="0"/>
              <a:t>1. الأكتاف الكبيرة التي تحمل ثلاثة أدوار من </a:t>
            </a:r>
            <a:r>
              <a:rPr lang="ar-SA" dirty="0" err="1"/>
              <a:t>البواكي</a:t>
            </a:r>
            <a:r>
              <a:rPr lang="ar-SA" dirty="0"/>
              <a:t> وتدور حول المبنى من الخارج. 2. الطريقة الزخرفية في استعمال الأنظمة المختلفة الواحدة فوق الأخرى وهي طريقة تستعمل في العمارة الإغريقية. 3. الكورنيش العظيم المستمر بانتظام في أعلى المبنى.</a:t>
            </a:r>
          </a:p>
        </p:txBody>
      </p:sp>
    </p:spTree>
    <p:extLst>
      <p:ext uri="{BB962C8B-B14F-4D97-AF65-F5344CB8AC3E}">
        <p14:creationId xmlns:p14="http://schemas.microsoft.com/office/powerpoint/2010/main" val="76864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مدرج بصرى</a:t>
            </a:r>
            <a:endParaRPr lang="ar-SA" dirty="0"/>
          </a:p>
        </p:txBody>
      </p:sp>
      <p:pic>
        <p:nvPicPr>
          <p:cNvPr id="6" name="عنصر نائب للمحتوى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618323" y="1905000"/>
            <a:ext cx="4315877" cy="4724400"/>
          </a:xfrm>
        </p:spPr>
      </p:pic>
      <p:pic>
        <p:nvPicPr>
          <p:cNvPr id="5" name="عنصر نائب للمحتوى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26300" y="1905000"/>
            <a:ext cx="4811711" cy="4724400"/>
          </a:xfrm>
        </p:spPr>
      </p:pic>
    </p:spTree>
    <p:extLst>
      <p:ext uri="{BB962C8B-B14F-4D97-AF65-F5344CB8AC3E}">
        <p14:creationId xmlns:p14="http://schemas.microsoft.com/office/powerpoint/2010/main" val="423049706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65</TotalTime>
  <Words>2111</Words>
  <Application>Microsoft Office PowerPoint</Application>
  <PresentationFormat>ملء الشاشة</PresentationFormat>
  <Paragraphs>66</Paragraphs>
  <Slides>17</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17</vt:i4>
      </vt:variant>
    </vt:vector>
  </HeadingPairs>
  <TitlesOfParts>
    <vt:vector size="23" baseType="lpstr">
      <vt:lpstr>Arial</vt:lpstr>
      <vt:lpstr>Century Gothic</vt:lpstr>
      <vt:lpstr>Kufi Extended Outline</vt:lpstr>
      <vt:lpstr>Tahoma</vt:lpstr>
      <vt:lpstr>Wingdings 3</vt:lpstr>
      <vt:lpstr>Wisp</vt:lpstr>
      <vt:lpstr>العمارة الرومانية</vt:lpstr>
      <vt:lpstr>صور توضيحية للعمارة الرومانية</vt:lpstr>
      <vt:lpstr>الإمبراطورية الرومانية</vt:lpstr>
      <vt:lpstr>أهم مميزات العمارة الرومانية</vt:lpstr>
      <vt:lpstr>المعابد الرومانية</vt:lpstr>
      <vt:lpstr>صورة لمعبد روماني</vt:lpstr>
      <vt:lpstr>المقابر الرومانية</vt:lpstr>
      <vt:lpstr>المدرجات والمسارح</vt:lpstr>
      <vt:lpstr>مدرج بصرى</vt:lpstr>
      <vt:lpstr>أقواس النصر</vt:lpstr>
      <vt:lpstr>صورة توضيحية للأقواس الرومانية</vt:lpstr>
      <vt:lpstr>المساكن الرومانية</vt:lpstr>
      <vt:lpstr>الأعمدة الرومانية</vt:lpstr>
      <vt:lpstr>الأعمدة الرومانية</vt:lpstr>
      <vt:lpstr> صور للأعمدة</vt:lpstr>
      <vt:lpstr>تيجان الأعمدة</vt:lpstr>
      <vt:lpstr>صور توضيحية للتيجان</vt:lpstr>
    </vt:vector>
  </TitlesOfParts>
  <Company>SACC - ANAS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العمارة الرومانية</dc:title>
  <dc:creator>DR.Ahmed Saker 2O14</dc:creator>
  <cp:lastModifiedBy>DR.Ahmed Saker 2O14</cp:lastModifiedBy>
  <cp:revision>7</cp:revision>
  <dcterms:created xsi:type="dcterms:W3CDTF">2019-12-15T19:37:06Z</dcterms:created>
  <dcterms:modified xsi:type="dcterms:W3CDTF">2019-12-15T20:42:33Z</dcterms:modified>
</cp:coreProperties>
</file>