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10/24/2019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ar-SA" altLang="ar-SY" dirty="0">
                <a:cs typeface="Arial" panose="020B0604020202020204" pitchFamily="34" charset="0"/>
              </a:rPr>
              <a:t>(البناء بالجدران الحاملة </a:t>
            </a:r>
            <a:r>
              <a:rPr lang="ar-SY" altLang="ar-SY" dirty="0">
                <a:cs typeface="Arial" panose="020B0604020202020204" pitchFamily="34" charset="0"/>
              </a:rPr>
              <a:t>مثال الحجر الآجري والكلسي</a:t>
            </a:r>
            <a:br>
              <a:rPr lang="ar-SY" altLang="ar-SY" dirty="0">
                <a:cs typeface="Arial" panose="020B0604020202020204" pitchFamily="34" charset="0"/>
              </a:rPr>
            </a:br>
            <a:r>
              <a:rPr lang="ar-SA" altLang="ar-SY" dirty="0">
                <a:cs typeface="Arial" panose="020B0604020202020204" pitchFamily="34" charset="0"/>
              </a:rPr>
              <a:t>(</a:t>
            </a:r>
            <a:r>
              <a:rPr lang="en-US" altLang="ar-SY" dirty="0">
                <a:cs typeface="Arial" panose="020B0604020202020204" pitchFamily="34" charset="0"/>
              </a:rPr>
              <a:t>(masonry wall</a:t>
            </a:r>
            <a:r>
              <a:rPr lang="ar-SY" altLang="ar-SY" dirty="0">
                <a:cs typeface="Arial" panose="020B0604020202020204" pitchFamily="34" charset="0"/>
              </a:rPr>
              <a:t/>
            </a:r>
            <a:br>
              <a:rPr lang="ar-SY" altLang="ar-SY" dirty="0">
                <a:cs typeface="Arial" panose="020B0604020202020204" pitchFamily="34" charset="0"/>
              </a:rPr>
            </a:br>
            <a:endParaRPr lang="ar-SY" dirty="0"/>
          </a:p>
        </p:txBody>
      </p:sp>
      <p:sp>
        <p:nvSpPr>
          <p:cNvPr id="3" name="Subtitle 2"/>
          <p:cNvSpPr>
            <a:spLocks noGrp="1"/>
          </p:cNvSpPr>
          <p:nvPr>
            <p:ph type="subTitle" idx="1"/>
          </p:nvPr>
        </p:nvSpPr>
        <p:spPr/>
        <p:txBody>
          <a:bodyPr/>
          <a:lstStyle/>
          <a:p>
            <a:endParaRPr lang="ar-SY"/>
          </a:p>
        </p:txBody>
      </p:sp>
    </p:spTree>
    <p:extLst>
      <p:ext uri="{BB962C8B-B14F-4D97-AF65-F5344CB8AC3E}">
        <p14:creationId xmlns:p14="http://schemas.microsoft.com/office/powerpoint/2010/main" val="42130322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86" y="0"/>
            <a:ext cx="9411795" cy="1507067"/>
          </a:xfrm>
        </p:spPr>
        <p:txBody>
          <a:bodyPr>
            <a:normAutofit/>
          </a:bodyPr>
          <a:lstStyle/>
          <a:p>
            <a:r>
              <a:rPr lang="ar-SA" sz="3200" b="1" dirty="0">
                <a:latin typeface="Times New Roman" pitchFamily="18" charset="0"/>
              </a:rPr>
              <a:t>نظام الجدران الحاملة المبنية بالمواد  المصنعة:</a:t>
            </a:r>
            <a:endParaRPr lang="ar-SY" sz="3200" dirty="0"/>
          </a:p>
        </p:txBody>
      </p:sp>
      <p:sp>
        <p:nvSpPr>
          <p:cNvPr id="5" name="TextBox 4"/>
          <p:cNvSpPr txBox="1"/>
          <p:nvPr/>
        </p:nvSpPr>
        <p:spPr>
          <a:xfrm>
            <a:off x="1146220" y="1275008"/>
            <a:ext cx="10712561" cy="3619452"/>
          </a:xfrm>
          <a:prstGeom prst="rect">
            <a:avLst/>
          </a:prstGeom>
          <a:noFill/>
        </p:spPr>
        <p:txBody>
          <a:bodyPr wrap="square" rtlCol="1">
            <a:spAutoFit/>
          </a:bodyPr>
          <a:lstStyle/>
          <a:p>
            <a:pPr algn="r" rtl="1">
              <a:lnSpc>
                <a:spcPct val="80000"/>
              </a:lnSpc>
              <a:defRPr/>
            </a:pPr>
            <a:r>
              <a:rPr lang="ar-SA" sz="2400" b="1" dirty="0">
                <a:latin typeface="Times New Roman" pitchFamily="18" charset="0"/>
                <a:cs typeface="Times New Roman" pitchFamily="18" charset="0"/>
              </a:rPr>
              <a:t>هي الأحجار المصنعة من خلطة صنعتها يد الإنسان .هذه الأحجار لها أنواع وأشكال مختلفة تطورت عبر الزمن</a:t>
            </a:r>
            <a:r>
              <a:rPr lang="en-US" sz="2400" b="1" dirty="0">
                <a:latin typeface="Times New Roman" pitchFamily="18" charset="0"/>
                <a:cs typeface="Times New Roman" pitchFamily="18" charset="0"/>
              </a:rPr>
              <a:t> : </a:t>
            </a:r>
            <a:endParaRPr lang="ar-SY" sz="2400" b="1" dirty="0">
              <a:latin typeface="Times New Roman" pitchFamily="18" charset="0"/>
              <a:cs typeface="Times New Roman" pitchFamily="18" charset="0"/>
            </a:endParaRPr>
          </a:p>
          <a:p>
            <a:pPr algn="r" rtl="1">
              <a:lnSpc>
                <a:spcPct val="80000"/>
              </a:lnSpc>
              <a:defRPr/>
            </a:pPr>
            <a:endParaRPr lang="ar-SA" sz="2400" b="1" dirty="0">
              <a:solidFill>
                <a:srgbClr val="FF0000"/>
              </a:solidFill>
              <a:latin typeface="Times New Roman" pitchFamily="18" charset="0"/>
              <a:cs typeface="Times New Roman" pitchFamily="18" charset="0"/>
            </a:endParaRPr>
          </a:p>
          <a:p>
            <a:pPr algn="r" rtl="1">
              <a:lnSpc>
                <a:spcPct val="80000"/>
              </a:lnSpc>
              <a:defRPr/>
            </a:pPr>
            <a:r>
              <a:rPr lang="ar-SA" sz="2400" b="1" dirty="0">
                <a:solidFill>
                  <a:srgbClr val="FF0000"/>
                </a:solidFill>
                <a:latin typeface="Times New Roman" pitchFamily="18" charset="0"/>
                <a:cs typeface="Times New Roman" pitchFamily="18" charset="0"/>
              </a:rPr>
              <a:t>-الحجر الطيني </a:t>
            </a:r>
            <a:r>
              <a:rPr lang="ar-SA" sz="2400" b="1" dirty="0">
                <a:solidFill>
                  <a:schemeClr val="tx2">
                    <a:lumMod val="75000"/>
                  </a:schemeClr>
                </a:solidFill>
                <a:latin typeface="Times New Roman" pitchFamily="18" charset="0"/>
                <a:cs typeface="Times New Roman" pitchFamily="18" charset="0"/>
              </a:rPr>
              <a:t>والمجفف بالهواء أو بالحرارة </a:t>
            </a:r>
            <a:r>
              <a:rPr lang="ar-SA" sz="2400" b="1" dirty="0">
                <a:latin typeface="Times New Roman" pitchFamily="18" charset="0"/>
                <a:cs typeface="Times New Roman" pitchFamily="18" charset="0"/>
              </a:rPr>
              <a:t>"</a:t>
            </a:r>
            <a:r>
              <a:rPr lang="ar-SA" sz="2400" b="1" dirty="0">
                <a:solidFill>
                  <a:srgbClr val="FF0000"/>
                </a:solidFill>
                <a:latin typeface="Times New Roman" pitchFamily="18" charset="0"/>
                <a:cs typeface="Times New Roman" pitchFamily="18" charset="0"/>
              </a:rPr>
              <a:t>الأجر</a:t>
            </a:r>
            <a:r>
              <a:rPr lang="ar-SA" sz="2400" b="1" dirty="0">
                <a:latin typeface="Times New Roman" pitchFamily="18" charset="0"/>
                <a:cs typeface="Times New Roman" pitchFamily="18" charset="0"/>
              </a:rPr>
              <a:t>"،هو اول حجر مصنع تم معرفته ويبنى به حتى اليوم.</a:t>
            </a:r>
          </a:p>
          <a:p>
            <a:pPr algn="r" rtl="1">
              <a:lnSpc>
                <a:spcPct val="80000"/>
              </a:lnSpc>
              <a:defRPr/>
            </a:pPr>
            <a:r>
              <a:rPr lang="ar-SA" sz="2400" b="1" dirty="0">
                <a:latin typeface="Times New Roman" pitchFamily="18" charset="0"/>
                <a:cs typeface="Times New Roman" pitchFamily="18" charset="0"/>
              </a:rPr>
              <a:t>- </a:t>
            </a:r>
            <a:r>
              <a:rPr lang="ar-SA" sz="2400" b="1" dirty="0">
                <a:solidFill>
                  <a:srgbClr val="FF0000"/>
                </a:solidFill>
                <a:latin typeface="Times New Roman" pitchFamily="18" charset="0"/>
                <a:cs typeface="Times New Roman" pitchFamily="18" charset="0"/>
              </a:rPr>
              <a:t>"الحجرالكلسي "، </a:t>
            </a:r>
            <a:r>
              <a:rPr lang="ar-SA" sz="2400" b="1" dirty="0">
                <a:latin typeface="Times New Roman" pitchFamily="18" charset="0"/>
                <a:cs typeface="Times New Roman" pitchFamily="18" charset="0"/>
              </a:rPr>
              <a:t>الحجر المحتوي على</a:t>
            </a:r>
            <a:r>
              <a:rPr lang="ar-SY" sz="2400" b="1" dirty="0">
                <a:latin typeface="Times New Roman" pitchFamily="18" charset="0"/>
                <a:cs typeface="Times New Roman" pitchFamily="18" charset="0"/>
              </a:rPr>
              <a:t> ”</a:t>
            </a:r>
            <a:r>
              <a:rPr lang="ar-SA" sz="2400" b="1" dirty="0">
                <a:latin typeface="Times New Roman" pitchFamily="18" charset="0"/>
                <a:cs typeface="Times New Roman" pitchFamily="18" charset="0"/>
              </a:rPr>
              <a:t>الكلس + والرمل المحتوي على كوارتز والمصنع تحت ضغط بخار </a:t>
            </a:r>
            <a:r>
              <a:rPr lang="ar-SY" sz="2400" b="1" dirty="0">
                <a:latin typeface="Times New Roman" pitchFamily="18" charset="0"/>
                <a:cs typeface="Times New Roman" pitchFamily="18" charset="0"/>
              </a:rPr>
              <a:t>” </a:t>
            </a:r>
            <a:r>
              <a:rPr lang="ar-SA" sz="2400" b="1" dirty="0">
                <a:latin typeface="Times New Roman" pitchFamily="18" charset="0"/>
                <a:cs typeface="Times New Roman" pitchFamily="18" charset="0"/>
              </a:rPr>
              <a:t>وهو</a:t>
            </a:r>
            <a:r>
              <a:rPr lang="ar-SY" sz="2400" b="1" dirty="0">
                <a:latin typeface="Times New Roman" pitchFamily="18" charset="0"/>
                <a:cs typeface="Times New Roman" pitchFamily="18" charset="0"/>
              </a:rPr>
              <a:t> حجر </a:t>
            </a:r>
            <a:r>
              <a:rPr lang="ar-SA" sz="2400" b="1" dirty="0">
                <a:latin typeface="Times New Roman" pitchFamily="18" charset="0"/>
                <a:cs typeface="Times New Roman" pitchFamily="18" charset="0"/>
              </a:rPr>
              <a:t> حديث العهد ويستخدم كثيراً في الأبنية</a:t>
            </a:r>
            <a:r>
              <a:rPr lang="ar-SY" sz="2400" b="1" dirty="0">
                <a:latin typeface="Times New Roman" pitchFamily="18" charset="0"/>
                <a:cs typeface="Times New Roman" pitchFamily="18" charset="0"/>
              </a:rPr>
              <a:t> </a:t>
            </a:r>
            <a:r>
              <a:rPr lang="ar-SA" sz="2400" b="1" dirty="0">
                <a:latin typeface="Times New Roman" pitchFamily="18" charset="0"/>
                <a:cs typeface="Times New Roman" pitchFamily="18" charset="0"/>
              </a:rPr>
              <a:t>السكنية الحديثة.</a:t>
            </a:r>
          </a:p>
          <a:p>
            <a:pPr algn="r" rtl="1">
              <a:lnSpc>
                <a:spcPct val="80000"/>
              </a:lnSpc>
              <a:defRPr/>
            </a:pPr>
            <a:r>
              <a:rPr lang="ar-SA" sz="2400" b="1" dirty="0">
                <a:latin typeface="Times New Roman" pitchFamily="18" charset="0"/>
                <a:cs typeface="Times New Roman" pitchFamily="18" charset="0"/>
              </a:rPr>
              <a:t>-</a:t>
            </a:r>
            <a:r>
              <a:rPr lang="ar-SA" sz="2400" b="1" dirty="0">
                <a:solidFill>
                  <a:srgbClr val="FF0000"/>
                </a:solidFill>
                <a:latin typeface="Times New Roman" pitchFamily="18" charset="0"/>
                <a:cs typeface="Times New Roman" pitchFamily="18" charset="0"/>
              </a:rPr>
              <a:t>الأحجار المصنعة </a:t>
            </a:r>
            <a:r>
              <a:rPr lang="ar-SA" sz="2400" b="1" dirty="0">
                <a:solidFill>
                  <a:schemeClr val="tx2">
                    <a:lumMod val="75000"/>
                  </a:schemeClr>
                </a:solidFill>
                <a:latin typeface="Times New Roman" pitchFamily="18" charset="0"/>
                <a:cs typeface="Times New Roman" pitchFamily="18" charset="0"/>
              </a:rPr>
              <a:t>من الرمل أو البحص </a:t>
            </a:r>
            <a:r>
              <a:rPr lang="ar-SA" sz="2400" b="1" dirty="0">
                <a:latin typeface="Times New Roman" pitchFamily="18" charset="0"/>
                <a:cs typeface="Times New Roman" pitchFamily="18" charset="0"/>
              </a:rPr>
              <a:t>أو بقايا الحجر أو الطف المخلوطة مع مادة رابطه من الأسمنت أو الكلس. </a:t>
            </a:r>
            <a:endParaRPr lang="ar-SY" sz="2400" b="1" dirty="0">
              <a:latin typeface="Times New Roman" pitchFamily="18" charset="0"/>
              <a:cs typeface="Times New Roman" pitchFamily="18" charset="0"/>
            </a:endParaRPr>
          </a:p>
          <a:p>
            <a:pPr algn="r" rtl="1">
              <a:lnSpc>
                <a:spcPct val="80000"/>
              </a:lnSpc>
              <a:defRPr/>
            </a:pPr>
            <a:r>
              <a:rPr lang="ar-SA" sz="2400" b="1" dirty="0">
                <a:latin typeface="Times New Roman" pitchFamily="18" charset="0"/>
                <a:cs typeface="Times New Roman" pitchFamily="18" charset="0"/>
              </a:rPr>
              <a:t>كل شكل من أشكال الجدران  يعتمد على المواصفات الخاصة لمادة الحجر المستخدم </a:t>
            </a:r>
            <a:endParaRPr lang="ar-SY" sz="2400" b="1" dirty="0">
              <a:latin typeface="Times New Roman" pitchFamily="18" charset="0"/>
              <a:cs typeface="Times New Roman" pitchFamily="18" charset="0"/>
            </a:endParaRPr>
          </a:p>
          <a:p>
            <a:pPr algn="r" rtl="1">
              <a:lnSpc>
                <a:spcPct val="80000"/>
              </a:lnSpc>
              <a:defRPr/>
            </a:pPr>
            <a:r>
              <a:rPr lang="ar-SA" sz="2400" b="1" dirty="0">
                <a:latin typeface="Times New Roman" pitchFamily="18" charset="0"/>
                <a:cs typeface="Times New Roman" pitchFamily="18" charset="0"/>
              </a:rPr>
              <a:t> الصف</a:t>
            </a:r>
            <a:r>
              <a:rPr lang="ar-SY" sz="2400" b="1" dirty="0">
                <a:latin typeface="Times New Roman" pitchFamily="18" charset="0"/>
                <a:cs typeface="Times New Roman" pitchFamily="18" charset="0"/>
              </a:rPr>
              <a:t>ة</a:t>
            </a:r>
            <a:r>
              <a:rPr lang="ar-SA" sz="2400" b="1" dirty="0">
                <a:latin typeface="Times New Roman" pitchFamily="18" charset="0"/>
                <a:cs typeface="Times New Roman" pitchFamily="18" charset="0"/>
              </a:rPr>
              <a:t> الأساسبة التي يجب أن تتوفر في حجر البناء هو تحمله لقوى الضغط وهذه الصفة تحدد شكل توضع الأحجار وإمكانية استخدامها وترابط المداميك في الجدار.</a:t>
            </a:r>
            <a:r>
              <a:rPr lang="ar-SA"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ar-SY" dirty="0"/>
          </a:p>
        </p:txBody>
      </p:sp>
      <p:pic>
        <p:nvPicPr>
          <p:cNvPr id="6" name="Picture 6" descr="أنواع أحجار البناء"/>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23888" y="4768523"/>
            <a:ext cx="10998510" cy="1567881"/>
          </a:xfrm>
          <a:prstGeom prst="rect">
            <a:avLst/>
          </a:prstGeom>
          <a:noFill/>
        </p:spPr>
      </p:pic>
    </p:spTree>
    <p:extLst>
      <p:ext uri="{BB962C8B-B14F-4D97-AF65-F5344CB8AC3E}">
        <p14:creationId xmlns:p14="http://schemas.microsoft.com/office/powerpoint/2010/main" val="351048346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330" y="121276"/>
            <a:ext cx="6019800" cy="1143000"/>
          </a:xfrm>
        </p:spPr>
        <p:txBody>
          <a:bodyPr/>
          <a:lstStyle/>
          <a:p>
            <a:pPr algn="r"/>
            <a:r>
              <a:rPr lang="ar-SY" altLang="ar-SY" dirty="0"/>
              <a:t>البناء بالآجر المحروق التقليدي</a:t>
            </a:r>
            <a:endParaRPr lang="ar-SY"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ar-SY" dirty="0"/>
          </a:p>
        </p:txBody>
      </p:sp>
      <p:pic>
        <p:nvPicPr>
          <p:cNvPr id="5" name="Picture 4" descr="Abb 79 dichtung unter ke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08" y="1759606"/>
            <a:ext cx="42672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bb 81 fliesenbelag auf holzfussbo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931" y="1874307"/>
            <a:ext cx="26955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reek iman perspekti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896918" y="1874307"/>
            <a:ext cx="3423530" cy="3782210"/>
          </a:xfrm>
          <a:prstGeom prst="rect">
            <a:avLst/>
          </a:prstGeom>
          <a:noFill/>
        </p:spPr>
      </p:pic>
    </p:spTree>
    <p:extLst>
      <p:ext uri="{BB962C8B-B14F-4D97-AF65-F5344CB8AC3E}">
        <p14:creationId xmlns:p14="http://schemas.microsoft.com/office/powerpoint/2010/main" val="391287587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dirty="0"/>
          </a:p>
        </p:txBody>
      </p:sp>
      <p:sp>
        <p:nvSpPr>
          <p:cNvPr id="5" name="Text Placeholder 4"/>
          <p:cNvSpPr>
            <a:spLocks noGrp="1"/>
          </p:cNvSpPr>
          <p:nvPr>
            <p:ph type="body" sz="quarter" idx="3"/>
          </p:nvPr>
        </p:nvSpPr>
        <p:spPr/>
        <p:txBody>
          <a:bodyPr/>
          <a:lstStyle/>
          <a:p>
            <a:r>
              <a:rPr lang="ar-SY" altLang="ar-SY" dirty="0">
                <a:solidFill>
                  <a:schemeClr val="bg1"/>
                </a:solidFill>
              </a:rPr>
              <a:t>جدار من </a:t>
            </a:r>
            <a:r>
              <a:rPr lang="ar-SY" altLang="ar-SY" dirty="0" smtClean="0">
                <a:solidFill>
                  <a:schemeClr val="bg1"/>
                </a:solidFill>
              </a:rPr>
              <a:t>الآجر مقترح </a:t>
            </a:r>
            <a:r>
              <a:rPr lang="ar-SY" altLang="ar-SY" dirty="0">
                <a:solidFill>
                  <a:schemeClr val="bg1"/>
                </a:solidFill>
              </a:rPr>
              <a:t>محلي</a:t>
            </a:r>
            <a:endParaRPr lang="ar-SY" dirty="0"/>
          </a:p>
        </p:txBody>
      </p:sp>
      <p:pic>
        <p:nvPicPr>
          <p:cNvPr id="9" name="Picture 2" descr="C:\Users\Elite\Pictures\وعمارة\معارض\احياء الريف السوري\معرض احياء الريف السوري2015\final poster\حجر آجر تخضير -م.سالم حديد 1.jpg"/>
          <p:cNvPicPr>
            <a:picLocks noChangeAspect="1" noChangeArrowheads="1"/>
          </p:cNvPicPr>
          <p:nvPr/>
        </p:nvPicPr>
        <p:blipFill>
          <a:blip r:embed="rId2">
            <a:extLst>
              <a:ext uri="{28A0092B-C50C-407E-A947-70E740481C1C}">
                <a14:useLocalDpi xmlns:a14="http://schemas.microsoft.com/office/drawing/2010/main" val="0"/>
              </a:ext>
            </a:extLst>
          </a:blip>
          <a:srcRect l="19910" t="58969" r="55447" b="26135"/>
          <a:stretch>
            <a:fillRect/>
          </a:stretch>
        </p:blipFill>
        <p:spPr bwMode="auto">
          <a:xfrm>
            <a:off x="684211" y="1674833"/>
            <a:ext cx="10556842" cy="450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2867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413" y="2599029"/>
            <a:ext cx="5187525" cy="2281600"/>
          </a:xfrm>
        </p:spPr>
        <p:txBody>
          <a:bodyPr>
            <a:normAutofit fontScale="90000"/>
          </a:bodyPr>
          <a:lstStyle/>
          <a:p>
            <a:pPr algn="r"/>
            <a:r>
              <a:rPr lang="ar-SY" altLang="ar-SY" b="1" u="sng" dirty="0">
                <a:solidFill>
                  <a:srgbClr val="FFFF00"/>
                </a:solidFill>
              </a:rPr>
              <a:t>نموذج مثالي لبناء بالآجر حديث في أوربا </a:t>
            </a:r>
            <a:r>
              <a:rPr lang="ar-SY" altLang="ar-SY" b="1" u="sng" dirty="0" smtClean="0">
                <a:solidFill>
                  <a:srgbClr val="FFFF00"/>
                </a:solidFill>
              </a:rPr>
              <a:t/>
            </a:r>
            <a:br>
              <a:rPr lang="ar-SY" altLang="ar-SY" b="1" u="sng" dirty="0" smtClean="0">
                <a:solidFill>
                  <a:srgbClr val="FFFF00"/>
                </a:solidFill>
              </a:rPr>
            </a:br>
            <a:r>
              <a:rPr lang="ar-SY" altLang="ar-SY" sz="2700" dirty="0" smtClean="0"/>
              <a:t>من </a:t>
            </a:r>
            <a:r>
              <a:rPr lang="ar-SY" altLang="ar-SY" sz="2700" dirty="0"/>
              <a:t>إحدى شركات العمار يوضح استخدام جدران حاملة من مواد مصنعة محليا حاملة وغلاف خارجي  من </a:t>
            </a:r>
            <a:r>
              <a:rPr lang="ar-SY" altLang="ar-SY" sz="2700" b="1" dirty="0"/>
              <a:t>الآجر</a:t>
            </a:r>
            <a:r>
              <a:rPr lang="ar-SY" altLang="ar-SY" sz="2700" dirty="0"/>
              <a:t> يشكلان معا جدار مؤلف من طبقتين بينهما هواء ساكن يعتبر طبقة عزل حراري ،</a:t>
            </a:r>
            <a:br>
              <a:rPr lang="ar-SY" altLang="ar-SY" sz="2700" dirty="0"/>
            </a:br>
            <a:r>
              <a:rPr lang="ar-SY" altLang="ar-SY" sz="2700" dirty="0"/>
              <a:t>والبلاطة بيتونية والسقف الأخير جملون خشبي يشكلان معا سقف</a:t>
            </a:r>
            <a:endParaRPr lang="ar-SY" sz="27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9" y="642023"/>
            <a:ext cx="672941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92769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0483" y="1510047"/>
            <a:ext cx="7273902" cy="3615267"/>
          </a:xfrm>
        </p:spPr>
        <p:txBody>
          <a:bodyPr>
            <a:noAutofit/>
          </a:bodyPr>
          <a:lstStyle/>
          <a:p>
            <a:r>
              <a:rPr lang="ar-SA" altLang="ar-SY" sz="2400" b="1" dirty="0"/>
              <a:t>يمكن وضع العازل الحراري بين جدارين من البلوك المفرغ في بناء هيكلي </a:t>
            </a:r>
            <a:br>
              <a:rPr lang="ar-SA" altLang="ar-SY" sz="2400" b="1" dirty="0"/>
            </a:br>
            <a:r>
              <a:rPr lang="ar-SA" altLang="ar-SY" sz="2400" b="1" dirty="0"/>
              <a:t>أو  بين جدار مبني حامل ثم عازل ثم جدار إكساء من أي مادة تمنع الرطوبة وتعطي شكلاً جميلاً للواجهة</a:t>
            </a:r>
            <a:br>
              <a:rPr lang="ar-SA" altLang="ar-SY" sz="2400" b="1" dirty="0"/>
            </a:br>
            <a:r>
              <a:rPr lang="ar-SA" altLang="ar-SY" sz="2400" b="1" dirty="0"/>
              <a:t>.يوفر الجدار المضاعف بعازل حراري حماية أثناء وبعد الإنشاء- يتيح إمكانية التشطيب العادي لكلا الوجهين  مفيد عند الرغبة في إكساء المبنى من الخارج بالطوب. </a:t>
            </a:r>
            <a:br>
              <a:rPr lang="ar-SA" altLang="ar-SY" sz="2400" b="1" dirty="0"/>
            </a:br>
            <a:r>
              <a:rPr lang="ar-SA" altLang="ar-SY" sz="2400" b="1" dirty="0"/>
              <a:t>المساوئ:يؤخذ على هذه الطريقة شغلها لمساحة داخلية اكبر نوعا ما </a:t>
            </a:r>
            <a:r>
              <a:rPr lang="ar-SY" altLang="ar-SY" sz="2400" b="1" dirty="0"/>
              <a:t/>
            </a:r>
            <a:br>
              <a:rPr lang="ar-SY" altLang="ar-SY" sz="2400" b="1" dirty="0"/>
            </a:br>
            <a:r>
              <a:rPr lang="ar-SA" altLang="ar-SY" sz="2400" b="1" dirty="0"/>
              <a:t>وتكلفة شراء وتركيب البلوك أو الطابوق مضاعفة تقريباً ، إذا ما قورنت بطريقة العزل بالجدار المفرد .</a:t>
            </a:r>
            <a:endParaRPr lang="ar-SY" sz="2400" dirty="0"/>
          </a:p>
        </p:txBody>
      </p:sp>
      <p:pic>
        <p:nvPicPr>
          <p:cNvPr id="4" name="Picture 6" descr="ausenwand dammungs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586" y="0"/>
            <a:ext cx="1812903" cy="716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39387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0139" y="1017431"/>
            <a:ext cx="8534400" cy="3615267"/>
          </a:xfrm>
        </p:spPr>
        <p:txBody>
          <a:bodyPr>
            <a:normAutofit/>
          </a:bodyPr>
          <a:lstStyle/>
          <a:p>
            <a:r>
              <a:rPr lang="ar-SY" altLang="ar-SY" sz="2800" dirty="0"/>
              <a:t>البناء بالحجر الكلسي</a:t>
            </a:r>
            <a:br>
              <a:rPr lang="ar-SY" altLang="ar-SY" sz="2800" dirty="0"/>
            </a:br>
            <a:r>
              <a:rPr lang="ar-SY" altLang="ar-SY" sz="2800" dirty="0"/>
              <a:t>مقطع تفصيلي لبناء على أرض </a:t>
            </a:r>
            <a:r>
              <a:rPr lang="en-US" altLang="ar-SY" sz="2800" dirty="0"/>
              <a:t/>
            </a:r>
            <a:br>
              <a:rPr lang="en-US" altLang="ar-SY" sz="2800" dirty="0"/>
            </a:br>
            <a:r>
              <a:rPr lang="en-US" altLang="ar-SY" sz="2800" dirty="0"/>
              <a:t/>
            </a:r>
            <a:br>
              <a:rPr lang="en-US" altLang="ar-SY" sz="2800" dirty="0"/>
            </a:br>
            <a:r>
              <a:rPr lang="ar-SY" altLang="ar-SY" sz="2800" dirty="0"/>
              <a:t>مائلة من طابقين</a:t>
            </a:r>
            <a:br>
              <a:rPr lang="ar-SY" altLang="ar-SY" sz="2800" dirty="0"/>
            </a:br>
            <a:r>
              <a:rPr lang="ar-SY" altLang="ar-SY" sz="2800" dirty="0"/>
              <a:t>والصورة توضح منزل من </a:t>
            </a:r>
            <a:endParaRPr lang="ar-SY" altLang="ar-SY" sz="2800" dirty="0" smtClean="0"/>
          </a:p>
          <a:p>
            <a:r>
              <a:rPr lang="ar-SY" altLang="ar-SY" sz="2800" dirty="0" smtClean="0"/>
              <a:t>طابق </a:t>
            </a:r>
            <a:r>
              <a:rPr lang="ar-SY" altLang="ar-SY" sz="2800" dirty="0"/>
              <a:t>واحد من صيدنايا بسوريا</a:t>
            </a:r>
            <a:endParaRPr lang="ar-SY" sz="2800" dirty="0"/>
          </a:p>
        </p:txBody>
      </p:sp>
      <p:pic>
        <p:nvPicPr>
          <p:cNvPr id="4" name="Picture 2" descr="H:\damas uni\دمشق تصميمات تنفيذية\Abb .konstruction formen\my foto\معرة صيدنايا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3075" y="842717"/>
            <a:ext cx="6605071" cy="4952776"/>
          </a:xfrm>
          <a:prstGeom prst="rect">
            <a:avLst/>
          </a:prstGeom>
          <a:noFill/>
        </p:spPr>
      </p:pic>
    </p:spTree>
    <p:extLst>
      <p:ext uri="{BB962C8B-B14F-4D97-AF65-F5344CB8AC3E}">
        <p14:creationId xmlns:p14="http://schemas.microsoft.com/office/powerpoint/2010/main" val="13614019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5948" y="399245"/>
            <a:ext cx="5580979" cy="4819781"/>
          </a:xfrm>
          <a:prstGeom prst="rect">
            <a:avLst/>
          </a:prstGeom>
          <a:noFill/>
        </p:spPr>
        <p:txBody>
          <a:bodyPr wrap="square" rtlCol="1">
            <a:spAutoFit/>
          </a:bodyPr>
          <a:lstStyle/>
          <a:p>
            <a:pPr algn="r" rtl="1">
              <a:spcBef>
                <a:spcPct val="20000"/>
              </a:spcBef>
            </a:pPr>
            <a:endParaRPr lang="en-US" altLang="ar-SY" sz="2400" dirty="0">
              <a:latin typeface="Calibri" panose="020F0502020204030204" pitchFamily="34" charset="0"/>
            </a:endParaRPr>
          </a:p>
          <a:p>
            <a:pPr algn="r" rtl="1">
              <a:spcBef>
                <a:spcPct val="20000"/>
              </a:spcBef>
            </a:pPr>
            <a:r>
              <a:rPr lang="ar-SA" altLang="ar-SY" sz="2400" b="1" dirty="0">
                <a:latin typeface="Calibri" panose="020F0502020204030204" pitchFamily="34" charset="0"/>
              </a:rPr>
              <a:t>أفضل الأماكن للبناء بالجدران الحاملة </a:t>
            </a:r>
            <a:endParaRPr lang="en-US" altLang="ar-SY" sz="2400" dirty="0">
              <a:latin typeface="Calibri" panose="020F0502020204030204" pitchFamily="34" charset="0"/>
            </a:endParaRPr>
          </a:p>
          <a:p>
            <a:pPr algn="r" rtl="1">
              <a:spcBef>
                <a:spcPct val="20000"/>
              </a:spcBef>
            </a:pPr>
            <a:r>
              <a:rPr lang="ar-SA" altLang="ar-SY" sz="2400" b="1" dirty="0">
                <a:latin typeface="Calibri" panose="020F0502020204030204" pitchFamily="34" charset="0"/>
              </a:rPr>
              <a:t> </a:t>
            </a:r>
            <a:endParaRPr lang="en-US" altLang="ar-SY" sz="2400" dirty="0">
              <a:latin typeface="Calibri" panose="020F0502020204030204" pitchFamily="34" charset="0"/>
            </a:endParaRPr>
          </a:p>
          <a:p>
            <a:pPr algn="r" rtl="1">
              <a:spcBef>
                <a:spcPct val="20000"/>
              </a:spcBef>
            </a:pPr>
            <a:r>
              <a:rPr lang="en-US" altLang="ar-SY" sz="2400" dirty="0"/>
              <a:t>-</a:t>
            </a:r>
            <a:r>
              <a:rPr lang="ar-SA" altLang="ar-SY" sz="2400" dirty="0"/>
              <a:t>المنازل الخاصة . </a:t>
            </a:r>
            <a:endParaRPr lang="en-US" altLang="ar-SY" sz="2400" dirty="0"/>
          </a:p>
          <a:p>
            <a:pPr algn="r" rtl="1">
              <a:spcBef>
                <a:spcPct val="20000"/>
              </a:spcBef>
            </a:pPr>
            <a:r>
              <a:rPr lang="en-US" altLang="ar-SY" sz="2400" dirty="0"/>
              <a:t>-</a:t>
            </a:r>
            <a:r>
              <a:rPr lang="ar-SA" altLang="ar-SY" sz="2400" dirty="0"/>
              <a:t>البناء داخل المدن بين العمارات . </a:t>
            </a:r>
            <a:endParaRPr lang="en-US" altLang="ar-SY" sz="2400" dirty="0"/>
          </a:p>
          <a:p>
            <a:pPr algn="r" rtl="1">
              <a:spcBef>
                <a:spcPct val="20000"/>
              </a:spcBef>
            </a:pPr>
            <a:r>
              <a:rPr lang="en-US" altLang="ar-SY" sz="2400" dirty="0"/>
              <a:t>-</a:t>
            </a:r>
            <a:r>
              <a:rPr lang="ar-SA" altLang="ar-SY" sz="2400" dirty="0"/>
              <a:t>إعادة البناء أو تغيير البناء والتجديد بالأبنية والتصليحات . </a:t>
            </a:r>
            <a:endParaRPr lang="en-US" altLang="ar-SY" sz="2400" dirty="0"/>
          </a:p>
          <a:p>
            <a:pPr algn="r" rtl="1">
              <a:spcBef>
                <a:spcPct val="20000"/>
              </a:spcBef>
            </a:pPr>
            <a:r>
              <a:rPr lang="en-US" altLang="ar-SY" sz="2400" dirty="0"/>
              <a:t>-</a:t>
            </a:r>
            <a:r>
              <a:rPr lang="ar-SA" altLang="ar-SY" sz="2400" dirty="0"/>
              <a:t>ترميم الأبنية الأثرية . </a:t>
            </a:r>
            <a:endParaRPr lang="en-US" altLang="ar-SY" sz="2400" dirty="0"/>
          </a:p>
          <a:p>
            <a:pPr algn="r" rtl="1">
              <a:spcBef>
                <a:spcPct val="20000"/>
              </a:spcBef>
            </a:pPr>
            <a:r>
              <a:rPr lang="en-US" altLang="ar-SY" sz="2400" dirty="0"/>
              <a:t>-</a:t>
            </a:r>
            <a:r>
              <a:rPr lang="ar-SA" altLang="ar-SY" sz="2400" dirty="0"/>
              <a:t>حشو الأبنية الهيكلية . </a:t>
            </a:r>
            <a:endParaRPr lang="en-US" altLang="ar-SY" sz="2400" dirty="0"/>
          </a:p>
          <a:p>
            <a:pPr algn="r" rtl="1">
              <a:spcBef>
                <a:spcPct val="20000"/>
              </a:spcBef>
            </a:pPr>
            <a:r>
              <a:rPr lang="en-US" altLang="ar-SY" sz="2400" dirty="0"/>
              <a:t>-</a:t>
            </a:r>
            <a:r>
              <a:rPr lang="ar-SA" altLang="ar-SY" sz="2400" dirty="0"/>
              <a:t>بناء الأبنية الصغيرة الحجم والمفردة . </a:t>
            </a:r>
            <a:endParaRPr lang="en-US" altLang="ar-SY" sz="2400" dirty="0"/>
          </a:p>
          <a:p>
            <a:pPr algn="r">
              <a:spcBef>
                <a:spcPct val="20000"/>
              </a:spcBef>
            </a:pPr>
            <a:r>
              <a:rPr lang="ar-SA" altLang="ar-SY" sz="2400" dirty="0"/>
              <a:t>اكساء الأبنية بشكل عام .</a:t>
            </a:r>
            <a:r>
              <a:rPr lang="ar-SA" altLang="ar-SY" sz="2400" dirty="0">
                <a:latin typeface="Calibri" panose="020F0502020204030204" pitchFamily="34" charset="0"/>
              </a:rPr>
              <a:t> </a:t>
            </a:r>
            <a:endParaRPr lang="ar-SY" sz="2400" dirty="0"/>
          </a:p>
        </p:txBody>
      </p:sp>
      <p:pic>
        <p:nvPicPr>
          <p:cNvPr id="3" name="Picture 7"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43188" y="582837"/>
            <a:ext cx="3810000" cy="5605462"/>
          </a:xfrm>
          <a:prstGeom prst="rect">
            <a:avLst/>
          </a:prstGeom>
          <a:noFill/>
        </p:spPr>
      </p:pic>
    </p:spTree>
    <p:extLst>
      <p:ext uri="{BB962C8B-B14F-4D97-AF65-F5344CB8AC3E}">
        <p14:creationId xmlns:p14="http://schemas.microsoft.com/office/powerpoint/2010/main" val="101873231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ar-SY" altLang="ar-SY" smtClean="0"/>
          </a:p>
        </p:txBody>
      </p:sp>
      <p:sp>
        <p:nvSpPr>
          <p:cNvPr id="16387" name="Content Placeholder 2"/>
          <p:cNvSpPr>
            <a:spLocks noGrp="1"/>
          </p:cNvSpPr>
          <p:nvPr>
            <p:ph idx="1"/>
          </p:nvPr>
        </p:nvSpPr>
        <p:spPr/>
        <p:txBody>
          <a:bodyPr/>
          <a:lstStyle/>
          <a:p>
            <a:endParaRPr lang="ar-SY" altLang="ar-SY" smtClean="0"/>
          </a:p>
        </p:txBody>
      </p:sp>
      <p:pic>
        <p:nvPicPr>
          <p:cNvPr id="16388" name="Picture 2" descr="F:\damas uni\دمشق تصميمات تنفيذية\building konstruction\baukonstruktion hauser KFU\Steinhaus p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3" y="3405189"/>
            <a:ext cx="615315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F:\damas uni\دمشق تصميمات تنفيذية\building konstruction\baukonstruktion hauser KFU\steinhaus schnitt1 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7625"/>
            <a:ext cx="2398713"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F:\damas uni\دمشق تصميمات تنفيذية\building konstruction\baukonstruktion hauser KFU\steinhaus schnit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714" y="-34925"/>
            <a:ext cx="3011487"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F:\damas uni\دمشق تصميمات تنفيذية\building konstruction\baukonstruktion hauser KFU\steinhaus perspekti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1" y="-26988"/>
            <a:ext cx="3154363" cy="36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26168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TotalTime>
  <Words>182</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Tahoma</vt:lpstr>
      <vt:lpstr>Times New Roman</vt:lpstr>
      <vt:lpstr>Wingdings 3</vt:lpstr>
      <vt:lpstr>Slice</vt:lpstr>
      <vt:lpstr>(البناء بالجدران الحاملة مثال الحجر الآجري والكلسي ((masonry wall </vt:lpstr>
      <vt:lpstr>نظام الجدران الحاملة المبنية بالمواد  المصنعة:</vt:lpstr>
      <vt:lpstr>البناء بالآجر المحروق التقليدي</vt:lpstr>
      <vt:lpstr>PowerPoint Presentation</vt:lpstr>
      <vt:lpstr>نموذج مثالي لبناء بالآجر حديث في أوربا  من إحدى شركات العمار يوضح استخدام جدران حاملة من مواد مصنعة محليا حاملة وغلاف خارجي  من الآجر يشكلان معا جدار مؤلف من طبقتين بينهما هواء ساكن يعتبر طبقة عزل حراري ، والبلاطة بيتونية والسقف الأخير جملون خشبي يشكلان معا سقف</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(البناء بالجدران الحاملة مثال الحجر الآجري والكلسي ((masonry wall </dc:title>
  <dc:creator>Administrator</dc:creator>
  <cp:lastModifiedBy>Administrator</cp:lastModifiedBy>
  <cp:revision>8</cp:revision>
  <dcterms:created xsi:type="dcterms:W3CDTF">2019-10-24T03:10:20Z</dcterms:created>
  <dcterms:modified xsi:type="dcterms:W3CDTF">2019-10-24T03:24:23Z</dcterms:modified>
</cp:coreProperties>
</file>